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sldIdLst>
    <p:sldId id="439" r:id="rId2"/>
    <p:sldId id="446" r:id="rId3"/>
    <p:sldId id="448" r:id="rId4"/>
    <p:sldId id="449" r:id="rId5"/>
    <p:sldId id="261" r:id="rId6"/>
    <p:sldId id="450" r:id="rId7"/>
    <p:sldId id="452" r:id="rId8"/>
    <p:sldId id="455" r:id="rId9"/>
    <p:sldId id="25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07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04"/>
  </p:normalViewPr>
  <p:slideViewPr>
    <p:cSldViewPr snapToGrid="0">
      <p:cViewPr varScale="1">
        <p:scale>
          <a:sx n="120" d="100"/>
          <a:sy n="120" d="100"/>
        </p:scale>
        <p:origin x="1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QoE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DDPG</c:v>
                </c:pt>
                <c:pt idx="1">
                  <c:v>PPO</c:v>
                </c:pt>
                <c:pt idx="2">
                  <c:v>DQN</c:v>
                </c:pt>
                <c:pt idx="3">
                  <c:v>Pensieve</c:v>
                </c:pt>
                <c:pt idx="4">
                  <c:v>SAC</c:v>
                </c:pt>
              </c:strCache>
            </c:strRef>
          </c:cat>
          <c:val>
            <c:numRef>
              <c:f>Sheet1!$B$2:$B$6</c:f>
              <c:numCache>
                <c:formatCode>General</c:formatCode>
                <c:ptCount val="5"/>
                <c:pt idx="0">
                  <c:v>352</c:v>
                </c:pt>
                <c:pt idx="1">
                  <c:v>336</c:v>
                </c:pt>
                <c:pt idx="2">
                  <c:v>319</c:v>
                </c:pt>
                <c:pt idx="3">
                  <c:v>312</c:v>
                </c:pt>
                <c:pt idx="4">
                  <c:v>305</c:v>
                </c:pt>
              </c:numCache>
            </c:numRef>
          </c:val>
          <c:extLst>
            <c:ext xmlns:c16="http://schemas.microsoft.com/office/drawing/2014/chart" uri="{C3380CC4-5D6E-409C-BE32-E72D297353CC}">
              <c16:uniqueId val="{00000000-7817-2145-A30D-5DDF79A16394}"/>
            </c:ext>
          </c:extLst>
        </c:ser>
        <c:dLbls>
          <c:dLblPos val="inEnd"/>
          <c:showLegendKey val="0"/>
          <c:showVal val="1"/>
          <c:showCatName val="0"/>
          <c:showSerName val="0"/>
          <c:showPercent val="0"/>
          <c:showBubbleSize val="0"/>
        </c:dLbls>
        <c:gapWidth val="150"/>
        <c:overlap val="100"/>
        <c:axId val="1680082464"/>
        <c:axId val="1680158640"/>
      </c:barChart>
      <c:catAx>
        <c:axId val="1680082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0158640"/>
        <c:crosses val="autoZero"/>
        <c:auto val="1"/>
        <c:lblAlgn val="ctr"/>
        <c:lblOffset val="100"/>
        <c:noMultiLvlLbl val="0"/>
      </c:catAx>
      <c:valAx>
        <c:axId val="1680158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008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325193189571729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061176886616026"/>
          <c:y val="0.27285012932164182"/>
          <c:w val="0.73054741390058187"/>
          <c:h val="0.49004870453988225"/>
        </c:manualLayout>
      </c:layout>
      <c:barChart>
        <c:barDir val="col"/>
        <c:grouping val="clustered"/>
        <c:varyColors val="0"/>
        <c:ser>
          <c:idx val="0"/>
          <c:order val="0"/>
          <c:tx>
            <c:strRef>
              <c:f>Sheet1!$B$1</c:f>
              <c:strCache>
                <c:ptCount val="1"/>
                <c:pt idx="0">
                  <c:v>QoE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BETA</c:v>
                </c:pt>
                <c:pt idx="1">
                  <c:v>DDPG</c:v>
                </c:pt>
              </c:strCache>
            </c:strRef>
          </c:cat>
          <c:val>
            <c:numRef>
              <c:f>Sheet1!$B$2:$B$3</c:f>
              <c:numCache>
                <c:formatCode>General</c:formatCode>
                <c:ptCount val="2"/>
                <c:pt idx="0">
                  <c:v>383</c:v>
                </c:pt>
                <c:pt idx="1">
                  <c:v>351</c:v>
                </c:pt>
              </c:numCache>
            </c:numRef>
          </c:val>
          <c:extLst>
            <c:ext xmlns:c16="http://schemas.microsoft.com/office/drawing/2014/chart" uri="{C3380CC4-5D6E-409C-BE32-E72D297353CC}">
              <c16:uniqueId val="{00000000-F4E0-AB4C-8C60-102D5096B3B2}"/>
            </c:ext>
          </c:extLst>
        </c:ser>
        <c:dLbls>
          <c:showLegendKey val="0"/>
          <c:showVal val="0"/>
          <c:showCatName val="0"/>
          <c:showSerName val="0"/>
          <c:showPercent val="0"/>
          <c:showBubbleSize val="0"/>
        </c:dLbls>
        <c:gapWidth val="150"/>
        <c:axId val="1735650320"/>
        <c:axId val="1735652032"/>
      </c:barChart>
      <c:catAx>
        <c:axId val="173565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35652032"/>
        <c:crosses val="autoZero"/>
        <c:auto val="1"/>
        <c:lblAlgn val="ctr"/>
        <c:lblOffset val="100"/>
        <c:noMultiLvlLbl val="0"/>
      </c:catAx>
      <c:valAx>
        <c:axId val="173565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3565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FB055-9E1F-B44B-835A-6728084DE32D}" type="datetimeFigureOut">
              <a:rPr kumimoji="1" lang="zh-CN" altLang="en-US" smtClean="0"/>
              <a:t>2024/7/9</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C8342-6AC8-354A-B77E-454C9D879709}" type="slidenum">
              <a:rPr kumimoji="1" lang="zh-CN" altLang="en-US" smtClean="0"/>
              <a:t>‹#›</a:t>
            </a:fld>
            <a:endParaRPr kumimoji="1" lang="zh-CN" altLang="en-US"/>
          </a:p>
        </p:txBody>
      </p:sp>
    </p:spTree>
    <p:extLst>
      <p:ext uri="{BB962C8B-B14F-4D97-AF65-F5344CB8AC3E}">
        <p14:creationId xmlns:p14="http://schemas.microsoft.com/office/powerpoint/2010/main" val="130423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A4C8342-6AC8-354A-B77E-454C9D879709}" type="slidenum">
              <a:rPr kumimoji="1" lang="zh-CN" altLang="en-US" smtClean="0"/>
              <a:t>3</a:t>
            </a:fld>
            <a:endParaRPr kumimoji="1" lang="zh-CN" altLang="en-US"/>
          </a:p>
        </p:txBody>
      </p:sp>
    </p:spTree>
    <p:extLst>
      <p:ext uri="{BB962C8B-B14F-4D97-AF65-F5344CB8AC3E}">
        <p14:creationId xmlns:p14="http://schemas.microsoft.com/office/powerpoint/2010/main" val="264041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6233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4263130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119418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303975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259076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363762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106749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164407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328697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5917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72BDDF-8369-D84C-95D6-D375D86AEE65}" type="datetimeFigureOut">
              <a:rPr kumimoji="1" lang="zh-CN" altLang="en-US" smtClean="0"/>
              <a:t>2024/7/9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217003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72BDDF-8369-D84C-95D6-D375D86AEE65}" type="datetimeFigureOut">
              <a:rPr kumimoji="1" lang="zh-CN" altLang="en-US" smtClean="0"/>
              <a:t>2024/7/9</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AA846-79D7-9346-8A58-D112F06CA45E}" type="slidenum">
              <a:rPr kumimoji="1" lang="zh-CN" altLang="en-US" smtClean="0"/>
              <a:t>‹#›</a:t>
            </a:fld>
            <a:endParaRPr kumimoji="1" lang="zh-CN" altLang="en-US"/>
          </a:p>
        </p:txBody>
      </p:sp>
    </p:spTree>
    <p:extLst>
      <p:ext uri="{BB962C8B-B14F-4D97-AF65-F5344CB8AC3E}">
        <p14:creationId xmlns:p14="http://schemas.microsoft.com/office/powerpoint/2010/main" val="24096836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chart" Target="../charts/chart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453360"/>
            <a:ext cx="9144000" cy="2116904"/>
          </a:xfrm>
          <a:prstGeom prst="rect">
            <a:avLst/>
          </a:prstGeom>
          <a:solidFill>
            <a:srgbClr val="9F0713"/>
          </a:solidFill>
          <a:ln w="9525">
            <a:solidFill>
              <a:srgbClr val="FF0000"/>
            </a:solidFill>
            <a:miter lim="800000"/>
            <a:headEnd/>
            <a:tailEnd/>
          </a:ln>
          <a:effectLst>
            <a:outerShdw blurRad="57150" dist="19050" dir="5400000" algn="ctr" rotWithShape="0">
              <a:srgbClr val="000000">
                <a:alpha val="62999"/>
              </a:srgbClr>
            </a:outerShdw>
          </a:effectLst>
        </p:spPr>
        <p:txBody>
          <a:bodyPr anchor="ctr"/>
          <a:lstStyle/>
          <a:p>
            <a:pPr algn="ctr">
              <a:defRPr/>
            </a:pPr>
            <a:endParaRPr lang="en-US" sz="1350" dirty="0">
              <a:solidFill>
                <a:srgbClr val="FF0000"/>
              </a:solidFill>
              <a:highlight>
                <a:srgbClr val="800000"/>
              </a:highlight>
            </a:endParaRPr>
          </a:p>
        </p:txBody>
      </p:sp>
      <p:sp>
        <p:nvSpPr>
          <p:cNvPr id="22530" name="Title 1"/>
          <p:cNvSpPr>
            <a:spLocks noGrp="1"/>
          </p:cNvSpPr>
          <p:nvPr>
            <p:ph type="ctrTitle"/>
          </p:nvPr>
        </p:nvSpPr>
        <p:spPr>
          <a:xfrm>
            <a:off x="937871" y="2809785"/>
            <a:ext cx="7400232" cy="1556386"/>
          </a:xfrm>
        </p:spPr>
        <p:txBody>
          <a:bodyPr anchor="ctr" anchorCtr="1">
            <a:normAutofit/>
          </a:bodyPr>
          <a:lstStyle/>
          <a:p>
            <a:r>
              <a:rPr lang="zh-CN" altLang="en-US" sz="2800" b="1" dirty="0">
                <a:solidFill>
                  <a:schemeClr val="bg1"/>
                </a:solidFill>
                <a:latin typeface="NimbusRomNo9L"/>
              </a:rPr>
              <a:t>基于多模型比特率决策的自适应流媒体技术</a:t>
            </a:r>
            <a:endParaRPr lang="en-US" altLang="zh-CN" sz="2800" b="1" dirty="0">
              <a:solidFill>
                <a:schemeClr val="bg1"/>
              </a:solidFill>
            </a:endParaRPr>
          </a:p>
        </p:txBody>
      </p:sp>
      <p:sp>
        <p:nvSpPr>
          <p:cNvPr id="2" name="TextBox 1"/>
          <p:cNvSpPr txBox="1"/>
          <p:nvPr/>
        </p:nvSpPr>
        <p:spPr>
          <a:xfrm>
            <a:off x="10065544" y="1285875"/>
            <a:ext cx="184731" cy="300082"/>
          </a:xfrm>
          <a:prstGeom prst="rect">
            <a:avLst/>
          </a:prstGeom>
          <a:noFill/>
        </p:spPr>
        <p:txBody>
          <a:bodyPr wrap="none" rtlCol="0">
            <a:spAutoFit/>
          </a:bodyPr>
          <a:lstStyle/>
          <a:p>
            <a:endParaRPr lang="en-US" sz="1350"/>
          </a:p>
        </p:txBody>
      </p:sp>
      <p:pic>
        <p:nvPicPr>
          <p:cNvPr id="7" name="图片 6">
            <a:extLst>
              <a:ext uri="{FF2B5EF4-FFF2-40B4-BE49-F238E27FC236}">
                <a16:creationId xmlns:a16="http://schemas.microsoft.com/office/drawing/2014/main" id="{8B35A7FF-0B1E-4B4C-9019-594EEA95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2" y="364978"/>
            <a:ext cx="2900138" cy="920897"/>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C801E95-54C0-FA56-AF6C-B31308BCD785}"/>
              </a:ext>
            </a:extLst>
          </p:cNvPr>
          <p:cNvSpPr txBox="1"/>
          <p:nvPr/>
        </p:nvSpPr>
        <p:spPr>
          <a:xfrm>
            <a:off x="191357" y="372449"/>
            <a:ext cx="1351266" cy="400110"/>
          </a:xfrm>
          <a:prstGeom prst="rect">
            <a:avLst/>
          </a:prstGeom>
          <a:noFill/>
        </p:spPr>
        <p:txBody>
          <a:bodyPr wrap="square" rtlCol="0">
            <a:spAutoFit/>
          </a:bodyPr>
          <a:lstStyle/>
          <a:p>
            <a:r>
              <a:rPr kumimoji="1" lang="zh-CN" altLang="en-US" sz="2000" b="1" dirty="0">
                <a:solidFill>
                  <a:srgbClr val="9F0713"/>
                </a:solidFill>
              </a:rPr>
              <a:t>研究背景</a:t>
            </a:r>
          </a:p>
        </p:txBody>
      </p:sp>
      <p:sp>
        <p:nvSpPr>
          <p:cNvPr id="5" name="矩形 4">
            <a:extLst>
              <a:ext uri="{FF2B5EF4-FFF2-40B4-BE49-F238E27FC236}">
                <a16:creationId xmlns:a16="http://schemas.microsoft.com/office/drawing/2014/main" id="{2C2AF89B-66C6-267A-94F9-B2104634A413}"/>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6FFB2475-7167-6DD2-9F33-A71F5F08B53E}"/>
              </a:ext>
            </a:extLst>
          </p:cNvPr>
          <p:cNvSpPr txBox="1"/>
          <p:nvPr/>
        </p:nvSpPr>
        <p:spPr>
          <a:xfrm>
            <a:off x="437321" y="809922"/>
            <a:ext cx="8269357" cy="1477328"/>
          </a:xfrm>
          <a:prstGeom prst="rect">
            <a:avLst/>
          </a:prstGeom>
          <a:noFill/>
        </p:spPr>
        <p:txBody>
          <a:bodyPr wrap="square">
            <a:spAutoFit/>
          </a:bodyPr>
          <a:lstStyle/>
          <a:p>
            <a:r>
              <a:rPr lang="zh-CN" altLang="en-US" dirty="0"/>
              <a:t>         视频流媒体流量近些年已经成为互联网流量占比的类别。由于无线网络中的无线电信号质量变化，吞吐量波动不可避免地很大</a:t>
            </a:r>
            <a:r>
              <a:rPr lang="en-US" altLang="zh-CN" dirty="0"/>
              <a:t>(</a:t>
            </a:r>
            <a:r>
              <a:rPr lang="zh-CN" altLang="en-US" dirty="0"/>
              <a:t>如图</a:t>
            </a:r>
            <a:r>
              <a:rPr lang="en-US" altLang="zh-CN" dirty="0"/>
              <a:t>4</a:t>
            </a:r>
            <a:r>
              <a:rPr lang="zh-CN" altLang="en-US" dirty="0"/>
              <a:t>、</a:t>
            </a:r>
            <a:r>
              <a:rPr lang="en-US" altLang="zh-CN" dirty="0"/>
              <a:t>5</a:t>
            </a:r>
            <a:r>
              <a:rPr lang="zh-CN" altLang="en-US" dirty="0"/>
              <a:t>、</a:t>
            </a:r>
            <a:r>
              <a:rPr lang="en-US" altLang="zh-CN" dirty="0"/>
              <a:t>6)</a:t>
            </a:r>
            <a:r>
              <a:rPr lang="zh-CN" altLang="en-US" dirty="0"/>
              <a:t>，这对视频传输带来了重大挑战。我们的测量结果显示，最先进的自适应比特率（</a:t>
            </a:r>
            <a:r>
              <a:rPr lang="en-US" altLang="zh-CN" dirty="0"/>
              <a:t>ABR</a:t>
            </a:r>
            <a:r>
              <a:rPr lang="zh-CN" altLang="en-US" dirty="0"/>
              <a:t>）算法在不同的的网络环境下用户体验质量（</a:t>
            </a:r>
            <a:r>
              <a:rPr lang="en-US" altLang="zh-CN" dirty="0"/>
              <a:t>QoE</a:t>
            </a:r>
            <a:r>
              <a:rPr lang="zh-CN" altLang="en-US" dirty="0"/>
              <a:t>）远非最佳，它们的比特率决策略较为单一，无法适应所有的网络环境。</a:t>
            </a:r>
          </a:p>
        </p:txBody>
      </p:sp>
      <p:pic>
        <p:nvPicPr>
          <p:cNvPr id="2" name="图片 1">
            <a:extLst>
              <a:ext uri="{FF2B5EF4-FFF2-40B4-BE49-F238E27FC236}">
                <a16:creationId xmlns:a16="http://schemas.microsoft.com/office/drawing/2014/main" id="{05F55296-55ED-1777-A451-A848B5792BAD}"/>
              </a:ext>
            </a:extLst>
          </p:cNvPr>
          <p:cNvPicPr>
            <a:picLocks noChangeAspect="1"/>
          </p:cNvPicPr>
          <p:nvPr/>
        </p:nvPicPr>
        <p:blipFill>
          <a:blip r:embed="rId2"/>
          <a:stretch>
            <a:fillRect/>
          </a:stretch>
        </p:blipFill>
        <p:spPr>
          <a:xfrm>
            <a:off x="307852" y="4499976"/>
            <a:ext cx="2590248" cy="1963081"/>
          </a:xfrm>
          <a:prstGeom prst="rect">
            <a:avLst/>
          </a:prstGeom>
        </p:spPr>
      </p:pic>
      <p:pic>
        <p:nvPicPr>
          <p:cNvPr id="3" name="图片 2">
            <a:extLst>
              <a:ext uri="{FF2B5EF4-FFF2-40B4-BE49-F238E27FC236}">
                <a16:creationId xmlns:a16="http://schemas.microsoft.com/office/drawing/2014/main" id="{DA375614-ABA3-3783-73E1-4B7C33FDF6F3}"/>
              </a:ext>
            </a:extLst>
          </p:cNvPr>
          <p:cNvPicPr>
            <a:picLocks noChangeAspect="1"/>
          </p:cNvPicPr>
          <p:nvPr/>
        </p:nvPicPr>
        <p:blipFill>
          <a:blip r:embed="rId3"/>
          <a:stretch>
            <a:fillRect/>
          </a:stretch>
        </p:blipFill>
        <p:spPr>
          <a:xfrm>
            <a:off x="3232019" y="4499976"/>
            <a:ext cx="2590248" cy="1963081"/>
          </a:xfrm>
          <a:prstGeom prst="rect">
            <a:avLst/>
          </a:prstGeom>
        </p:spPr>
      </p:pic>
      <p:pic>
        <p:nvPicPr>
          <p:cNvPr id="6" name="图片 5">
            <a:extLst>
              <a:ext uri="{FF2B5EF4-FFF2-40B4-BE49-F238E27FC236}">
                <a16:creationId xmlns:a16="http://schemas.microsoft.com/office/drawing/2014/main" id="{95280189-EEDF-2204-2614-9BF078850882}"/>
              </a:ext>
            </a:extLst>
          </p:cNvPr>
          <p:cNvPicPr>
            <a:picLocks noChangeAspect="1"/>
          </p:cNvPicPr>
          <p:nvPr/>
        </p:nvPicPr>
        <p:blipFill>
          <a:blip r:embed="rId4"/>
          <a:stretch>
            <a:fillRect/>
          </a:stretch>
        </p:blipFill>
        <p:spPr>
          <a:xfrm>
            <a:off x="6156186" y="4499976"/>
            <a:ext cx="2590248" cy="1963081"/>
          </a:xfrm>
          <a:prstGeom prst="rect">
            <a:avLst/>
          </a:prstGeom>
        </p:spPr>
      </p:pic>
      <p:pic>
        <p:nvPicPr>
          <p:cNvPr id="8" name="图片 7">
            <a:extLst>
              <a:ext uri="{FF2B5EF4-FFF2-40B4-BE49-F238E27FC236}">
                <a16:creationId xmlns:a16="http://schemas.microsoft.com/office/drawing/2014/main" id="{E8125970-288C-53F7-5EAA-62CD1702513F}"/>
              </a:ext>
            </a:extLst>
          </p:cNvPr>
          <p:cNvPicPr>
            <a:picLocks noChangeAspect="1"/>
          </p:cNvPicPr>
          <p:nvPr/>
        </p:nvPicPr>
        <p:blipFill>
          <a:blip r:embed="rId5"/>
          <a:stretch>
            <a:fillRect/>
          </a:stretch>
        </p:blipFill>
        <p:spPr>
          <a:xfrm>
            <a:off x="307852" y="2359152"/>
            <a:ext cx="2590248" cy="1963081"/>
          </a:xfrm>
          <a:prstGeom prst="rect">
            <a:avLst/>
          </a:prstGeom>
        </p:spPr>
      </p:pic>
      <p:pic>
        <p:nvPicPr>
          <p:cNvPr id="9" name="图片 8">
            <a:extLst>
              <a:ext uri="{FF2B5EF4-FFF2-40B4-BE49-F238E27FC236}">
                <a16:creationId xmlns:a16="http://schemas.microsoft.com/office/drawing/2014/main" id="{FB518CCD-B2C0-66A5-818D-70C789952180}"/>
              </a:ext>
            </a:extLst>
          </p:cNvPr>
          <p:cNvPicPr>
            <a:picLocks noChangeAspect="1"/>
          </p:cNvPicPr>
          <p:nvPr/>
        </p:nvPicPr>
        <p:blipFill>
          <a:blip r:embed="rId6"/>
          <a:stretch>
            <a:fillRect/>
          </a:stretch>
        </p:blipFill>
        <p:spPr>
          <a:xfrm>
            <a:off x="3232019" y="2359151"/>
            <a:ext cx="2590248" cy="1963082"/>
          </a:xfrm>
          <a:prstGeom prst="rect">
            <a:avLst/>
          </a:prstGeom>
        </p:spPr>
      </p:pic>
      <p:pic>
        <p:nvPicPr>
          <p:cNvPr id="11" name="图片 10">
            <a:extLst>
              <a:ext uri="{FF2B5EF4-FFF2-40B4-BE49-F238E27FC236}">
                <a16:creationId xmlns:a16="http://schemas.microsoft.com/office/drawing/2014/main" id="{D5DDAF64-C555-0FAF-A329-B497BD44F5AF}"/>
              </a:ext>
            </a:extLst>
          </p:cNvPr>
          <p:cNvPicPr>
            <a:picLocks noChangeAspect="1"/>
          </p:cNvPicPr>
          <p:nvPr/>
        </p:nvPicPr>
        <p:blipFill>
          <a:blip r:embed="rId7"/>
          <a:stretch>
            <a:fillRect/>
          </a:stretch>
        </p:blipFill>
        <p:spPr>
          <a:xfrm>
            <a:off x="6156186" y="2359151"/>
            <a:ext cx="2590248" cy="1963082"/>
          </a:xfrm>
          <a:prstGeom prst="rect">
            <a:avLst/>
          </a:prstGeom>
        </p:spPr>
      </p:pic>
      <p:sp>
        <p:nvSpPr>
          <p:cNvPr id="13" name="文本框 12">
            <a:extLst>
              <a:ext uri="{FF2B5EF4-FFF2-40B4-BE49-F238E27FC236}">
                <a16:creationId xmlns:a16="http://schemas.microsoft.com/office/drawing/2014/main" id="{D8BD330E-038D-A0BE-98AD-929823241128}"/>
              </a:ext>
            </a:extLst>
          </p:cNvPr>
          <p:cNvSpPr txBox="1"/>
          <p:nvPr/>
        </p:nvSpPr>
        <p:spPr>
          <a:xfrm>
            <a:off x="1542624" y="4322233"/>
            <a:ext cx="744201" cy="246221"/>
          </a:xfrm>
          <a:prstGeom prst="rect">
            <a:avLst/>
          </a:prstGeom>
          <a:noFill/>
        </p:spPr>
        <p:txBody>
          <a:bodyPr wrap="square" rtlCol="0">
            <a:spAutoFit/>
          </a:bodyPr>
          <a:lstStyle/>
          <a:p>
            <a:r>
              <a:rPr kumimoji="1" lang="zh-CN" altLang="en-US" sz="1000" dirty="0"/>
              <a:t>图</a:t>
            </a:r>
            <a:r>
              <a:rPr kumimoji="1" lang="en-US" altLang="zh-CN" sz="1000" dirty="0"/>
              <a:t>1 </a:t>
            </a:r>
            <a:endParaRPr kumimoji="1" lang="zh-CN" altLang="en-US" sz="1000" dirty="0"/>
          </a:p>
        </p:txBody>
      </p:sp>
      <p:sp>
        <p:nvSpPr>
          <p:cNvPr id="15" name="文本框 14">
            <a:extLst>
              <a:ext uri="{FF2B5EF4-FFF2-40B4-BE49-F238E27FC236}">
                <a16:creationId xmlns:a16="http://schemas.microsoft.com/office/drawing/2014/main" id="{85545EE8-792B-A6A4-9DFD-ACC6498DA2AA}"/>
              </a:ext>
            </a:extLst>
          </p:cNvPr>
          <p:cNvSpPr txBox="1"/>
          <p:nvPr/>
        </p:nvSpPr>
        <p:spPr>
          <a:xfrm>
            <a:off x="4469568" y="4322233"/>
            <a:ext cx="407505" cy="246221"/>
          </a:xfrm>
          <a:prstGeom prst="rect">
            <a:avLst/>
          </a:prstGeom>
          <a:noFill/>
        </p:spPr>
        <p:txBody>
          <a:bodyPr wrap="square" rtlCol="0">
            <a:spAutoFit/>
          </a:bodyPr>
          <a:lstStyle/>
          <a:p>
            <a:r>
              <a:rPr kumimoji="1" lang="zh-CN" altLang="en-US" sz="1000" dirty="0"/>
              <a:t>图</a:t>
            </a:r>
            <a:r>
              <a:rPr kumimoji="1" lang="en-US" altLang="zh-CN" sz="1000" dirty="0"/>
              <a:t>2</a:t>
            </a:r>
            <a:endParaRPr kumimoji="1" lang="zh-CN" altLang="en-US" sz="1000" dirty="0"/>
          </a:p>
        </p:txBody>
      </p:sp>
      <p:sp>
        <p:nvSpPr>
          <p:cNvPr id="17" name="文本框 16">
            <a:extLst>
              <a:ext uri="{FF2B5EF4-FFF2-40B4-BE49-F238E27FC236}">
                <a16:creationId xmlns:a16="http://schemas.microsoft.com/office/drawing/2014/main" id="{16F63261-19D7-DE70-029A-D345DDD91378}"/>
              </a:ext>
            </a:extLst>
          </p:cNvPr>
          <p:cNvSpPr txBox="1"/>
          <p:nvPr/>
        </p:nvSpPr>
        <p:spPr>
          <a:xfrm>
            <a:off x="7383796" y="4322233"/>
            <a:ext cx="407505" cy="246221"/>
          </a:xfrm>
          <a:prstGeom prst="rect">
            <a:avLst/>
          </a:prstGeom>
          <a:noFill/>
        </p:spPr>
        <p:txBody>
          <a:bodyPr wrap="square" rtlCol="0">
            <a:spAutoFit/>
          </a:bodyPr>
          <a:lstStyle/>
          <a:p>
            <a:r>
              <a:rPr kumimoji="1" lang="zh-CN" altLang="en-US" sz="1000" dirty="0"/>
              <a:t>图</a:t>
            </a:r>
            <a:r>
              <a:rPr kumimoji="1" lang="en-US" altLang="zh-CN" sz="1000" dirty="0"/>
              <a:t>3</a:t>
            </a:r>
            <a:endParaRPr kumimoji="1" lang="zh-CN" altLang="en-US" sz="1000" dirty="0"/>
          </a:p>
        </p:txBody>
      </p:sp>
      <p:sp>
        <p:nvSpPr>
          <p:cNvPr id="18" name="文本框 17">
            <a:extLst>
              <a:ext uri="{FF2B5EF4-FFF2-40B4-BE49-F238E27FC236}">
                <a16:creationId xmlns:a16="http://schemas.microsoft.com/office/drawing/2014/main" id="{43FC8A1F-C4BD-41CA-580B-BECF1C862473}"/>
              </a:ext>
            </a:extLst>
          </p:cNvPr>
          <p:cNvSpPr txBox="1"/>
          <p:nvPr/>
        </p:nvSpPr>
        <p:spPr>
          <a:xfrm>
            <a:off x="1542623" y="6514214"/>
            <a:ext cx="407505" cy="246221"/>
          </a:xfrm>
          <a:prstGeom prst="rect">
            <a:avLst/>
          </a:prstGeom>
          <a:noFill/>
        </p:spPr>
        <p:txBody>
          <a:bodyPr wrap="square" rtlCol="0">
            <a:spAutoFit/>
          </a:bodyPr>
          <a:lstStyle/>
          <a:p>
            <a:r>
              <a:rPr kumimoji="1" lang="zh-CN" altLang="en-US" sz="1000" dirty="0"/>
              <a:t>图</a:t>
            </a:r>
            <a:r>
              <a:rPr kumimoji="1" lang="en-US" altLang="zh-CN" sz="1000" dirty="0"/>
              <a:t>4</a:t>
            </a:r>
            <a:endParaRPr kumimoji="1" lang="zh-CN" altLang="en-US" sz="1000" dirty="0"/>
          </a:p>
        </p:txBody>
      </p:sp>
      <p:sp>
        <p:nvSpPr>
          <p:cNvPr id="19" name="文本框 18">
            <a:extLst>
              <a:ext uri="{FF2B5EF4-FFF2-40B4-BE49-F238E27FC236}">
                <a16:creationId xmlns:a16="http://schemas.microsoft.com/office/drawing/2014/main" id="{C10F8266-F44B-95BF-1A66-05A4E8AB4B67}"/>
              </a:ext>
            </a:extLst>
          </p:cNvPr>
          <p:cNvSpPr txBox="1"/>
          <p:nvPr/>
        </p:nvSpPr>
        <p:spPr>
          <a:xfrm>
            <a:off x="4459628" y="6514579"/>
            <a:ext cx="407505" cy="246221"/>
          </a:xfrm>
          <a:prstGeom prst="rect">
            <a:avLst/>
          </a:prstGeom>
          <a:noFill/>
        </p:spPr>
        <p:txBody>
          <a:bodyPr wrap="square" rtlCol="0">
            <a:spAutoFit/>
          </a:bodyPr>
          <a:lstStyle/>
          <a:p>
            <a:r>
              <a:rPr kumimoji="1" lang="zh-CN" altLang="en-US" sz="1000" dirty="0"/>
              <a:t>图</a:t>
            </a:r>
            <a:r>
              <a:rPr kumimoji="1" lang="en-US" altLang="zh-CN" sz="1000" dirty="0"/>
              <a:t>5</a:t>
            </a:r>
            <a:endParaRPr kumimoji="1" lang="zh-CN" altLang="en-US" sz="1000" dirty="0"/>
          </a:p>
        </p:txBody>
      </p:sp>
      <p:sp>
        <p:nvSpPr>
          <p:cNvPr id="20" name="文本框 19">
            <a:extLst>
              <a:ext uri="{FF2B5EF4-FFF2-40B4-BE49-F238E27FC236}">
                <a16:creationId xmlns:a16="http://schemas.microsoft.com/office/drawing/2014/main" id="{AEA95ABB-F5A7-D3E7-C755-4713B82F9C23}"/>
              </a:ext>
            </a:extLst>
          </p:cNvPr>
          <p:cNvSpPr txBox="1"/>
          <p:nvPr/>
        </p:nvSpPr>
        <p:spPr>
          <a:xfrm>
            <a:off x="7383796" y="6514214"/>
            <a:ext cx="407505" cy="246221"/>
          </a:xfrm>
          <a:prstGeom prst="rect">
            <a:avLst/>
          </a:prstGeom>
          <a:noFill/>
        </p:spPr>
        <p:txBody>
          <a:bodyPr wrap="square" rtlCol="0">
            <a:spAutoFit/>
          </a:bodyPr>
          <a:lstStyle/>
          <a:p>
            <a:r>
              <a:rPr kumimoji="1" lang="zh-CN" altLang="en-US" sz="1000" dirty="0"/>
              <a:t>图</a:t>
            </a:r>
            <a:r>
              <a:rPr kumimoji="1" lang="en-US" altLang="zh-CN" sz="1000" dirty="0"/>
              <a:t>6</a:t>
            </a:r>
            <a:endParaRPr kumimoji="1" lang="zh-CN" altLang="en-US" sz="1000" dirty="0"/>
          </a:p>
        </p:txBody>
      </p:sp>
    </p:spTree>
    <p:extLst>
      <p:ext uri="{BB962C8B-B14F-4D97-AF65-F5344CB8AC3E}">
        <p14:creationId xmlns:p14="http://schemas.microsoft.com/office/powerpoint/2010/main" val="2465156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337A5E6-98E0-F0E7-92E6-1FB57329E1AD}"/>
              </a:ext>
            </a:extLst>
          </p:cNvPr>
          <p:cNvPicPr>
            <a:picLocks noChangeAspect="1"/>
          </p:cNvPicPr>
          <p:nvPr/>
        </p:nvPicPr>
        <p:blipFill>
          <a:blip r:embed="rId3"/>
          <a:stretch>
            <a:fillRect/>
          </a:stretch>
        </p:blipFill>
        <p:spPr>
          <a:xfrm>
            <a:off x="6744514" y="1896595"/>
            <a:ext cx="2007903" cy="1526642"/>
          </a:xfrm>
          <a:prstGeom prst="rect">
            <a:avLst/>
          </a:prstGeom>
        </p:spPr>
      </p:pic>
      <p:pic>
        <p:nvPicPr>
          <p:cNvPr id="17" name="图片 16">
            <a:extLst>
              <a:ext uri="{FF2B5EF4-FFF2-40B4-BE49-F238E27FC236}">
                <a16:creationId xmlns:a16="http://schemas.microsoft.com/office/drawing/2014/main" id="{5CBEE143-F62C-6F48-AA7F-6EEBC381E73D}"/>
              </a:ext>
            </a:extLst>
          </p:cNvPr>
          <p:cNvPicPr>
            <a:picLocks noChangeAspect="1"/>
          </p:cNvPicPr>
          <p:nvPr/>
        </p:nvPicPr>
        <p:blipFill>
          <a:blip r:embed="rId4"/>
          <a:stretch>
            <a:fillRect/>
          </a:stretch>
        </p:blipFill>
        <p:spPr>
          <a:xfrm>
            <a:off x="581150" y="1875510"/>
            <a:ext cx="2009624" cy="1530646"/>
          </a:xfrm>
          <a:prstGeom prst="rect">
            <a:avLst/>
          </a:prstGeom>
        </p:spPr>
      </p:pic>
      <p:pic>
        <p:nvPicPr>
          <p:cNvPr id="20" name="图片 19">
            <a:extLst>
              <a:ext uri="{FF2B5EF4-FFF2-40B4-BE49-F238E27FC236}">
                <a16:creationId xmlns:a16="http://schemas.microsoft.com/office/drawing/2014/main" id="{FB69FB8C-3C48-E92C-6EDF-9B123FB7EB83}"/>
              </a:ext>
            </a:extLst>
          </p:cNvPr>
          <p:cNvPicPr>
            <a:picLocks noChangeAspect="1"/>
          </p:cNvPicPr>
          <p:nvPr/>
        </p:nvPicPr>
        <p:blipFill>
          <a:blip r:embed="rId5"/>
          <a:stretch>
            <a:fillRect/>
          </a:stretch>
        </p:blipFill>
        <p:spPr>
          <a:xfrm>
            <a:off x="2658833" y="1896595"/>
            <a:ext cx="2009623" cy="1530646"/>
          </a:xfrm>
          <a:prstGeom prst="rect">
            <a:avLst/>
          </a:prstGeom>
        </p:spPr>
      </p:pic>
      <p:pic>
        <p:nvPicPr>
          <p:cNvPr id="21" name="图片 20">
            <a:extLst>
              <a:ext uri="{FF2B5EF4-FFF2-40B4-BE49-F238E27FC236}">
                <a16:creationId xmlns:a16="http://schemas.microsoft.com/office/drawing/2014/main" id="{53C57EC5-15ED-E485-4368-DA4A76956055}"/>
              </a:ext>
            </a:extLst>
          </p:cNvPr>
          <p:cNvPicPr>
            <a:picLocks noChangeAspect="1"/>
          </p:cNvPicPr>
          <p:nvPr/>
        </p:nvPicPr>
        <p:blipFill>
          <a:blip r:embed="rId6"/>
          <a:stretch>
            <a:fillRect/>
          </a:stretch>
        </p:blipFill>
        <p:spPr>
          <a:xfrm>
            <a:off x="4736515" y="1896595"/>
            <a:ext cx="2009623" cy="1530646"/>
          </a:xfrm>
          <a:prstGeom prst="rect">
            <a:avLst/>
          </a:prstGeom>
        </p:spPr>
      </p:pic>
      <p:sp>
        <p:nvSpPr>
          <p:cNvPr id="25" name="文本框 24">
            <a:extLst>
              <a:ext uri="{FF2B5EF4-FFF2-40B4-BE49-F238E27FC236}">
                <a16:creationId xmlns:a16="http://schemas.microsoft.com/office/drawing/2014/main" id="{68C83A6D-E977-51A0-D0D9-F4767A40CE2A}"/>
              </a:ext>
            </a:extLst>
          </p:cNvPr>
          <p:cNvSpPr txBox="1"/>
          <p:nvPr/>
        </p:nvSpPr>
        <p:spPr>
          <a:xfrm>
            <a:off x="111513" y="480870"/>
            <a:ext cx="1319253" cy="400110"/>
          </a:xfrm>
          <a:prstGeom prst="rect">
            <a:avLst/>
          </a:prstGeom>
          <a:noFill/>
        </p:spPr>
        <p:txBody>
          <a:bodyPr wrap="square">
            <a:spAutoFit/>
          </a:bodyPr>
          <a:lstStyle/>
          <a:p>
            <a:r>
              <a:rPr kumimoji="1" lang="zh-CN" altLang="en-US" sz="2000" b="1" dirty="0">
                <a:solidFill>
                  <a:srgbClr val="9F0713"/>
                </a:solidFill>
              </a:rPr>
              <a:t>研究动机</a:t>
            </a:r>
          </a:p>
        </p:txBody>
      </p:sp>
      <p:sp>
        <p:nvSpPr>
          <p:cNvPr id="26" name="矩形 25">
            <a:extLst>
              <a:ext uri="{FF2B5EF4-FFF2-40B4-BE49-F238E27FC236}">
                <a16:creationId xmlns:a16="http://schemas.microsoft.com/office/drawing/2014/main" id="{92B3A9C7-46AD-FFCE-DE5A-51995D1E1758}"/>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68D917A6-8E08-F28F-0AFC-506A1B2E5053}"/>
              </a:ext>
            </a:extLst>
          </p:cNvPr>
          <p:cNvSpPr txBox="1"/>
          <p:nvPr/>
        </p:nvSpPr>
        <p:spPr>
          <a:xfrm>
            <a:off x="509027" y="3592348"/>
            <a:ext cx="8269357" cy="1200329"/>
          </a:xfrm>
          <a:prstGeom prst="rect">
            <a:avLst/>
          </a:prstGeom>
          <a:noFill/>
        </p:spPr>
        <p:txBody>
          <a:bodyPr wrap="square">
            <a:spAutoFit/>
          </a:bodyPr>
          <a:lstStyle/>
          <a:p>
            <a:r>
              <a:rPr lang="zh-CN" altLang="en-US" dirty="0"/>
              <a:t>         在</a:t>
            </a:r>
            <a:r>
              <a:rPr lang="en-US" altLang="zh-CN" dirty="0"/>
              <a:t>0-50M</a:t>
            </a:r>
            <a:r>
              <a:rPr lang="zh-CN" altLang="en-US" dirty="0"/>
              <a:t>带宽范围下，我们尝试了现有的几种主流的强化学习算法，发现他们都不能很好地适应所有网络带宽条件，如上图，</a:t>
            </a:r>
            <a:r>
              <a:rPr lang="en-US" altLang="zh-CN" dirty="0"/>
              <a:t>PPO</a:t>
            </a:r>
            <a:r>
              <a:rPr lang="zh-CN" altLang="en-US" dirty="0"/>
              <a:t>和</a:t>
            </a:r>
            <a:r>
              <a:rPr lang="en-US" altLang="zh-CN" dirty="0"/>
              <a:t>SAC</a:t>
            </a:r>
            <a:r>
              <a:rPr lang="zh-CN" altLang="en-US" dirty="0"/>
              <a:t>在高带宽下不能发挥出所有性能，而</a:t>
            </a:r>
            <a:r>
              <a:rPr lang="en-US" altLang="zh-CN" dirty="0"/>
              <a:t>Pensieve</a:t>
            </a:r>
            <a:r>
              <a:rPr lang="zh-CN" altLang="en-US" dirty="0"/>
              <a:t>和</a:t>
            </a:r>
            <a:r>
              <a:rPr lang="en-US" altLang="zh-CN" dirty="0"/>
              <a:t>DQN</a:t>
            </a:r>
            <a:r>
              <a:rPr lang="zh-CN" altLang="en-US" dirty="0"/>
              <a:t>在网络较差的情况下</a:t>
            </a:r>
            <a:r>
              <a:rPr lang="en-US" altLang="zh-CN" dirty="0"/>
              <a:t>QoE</a:t>
            </a:r>
            <a:r>
              <a:rPr lang="zh-CN" altLang="en-US" dirty="0"/>
              <a:t>较低。在某些</a:t>
            </a:r>
            <a:r>
              <a:rPr lang="en-US" altLang="zh-CN" dirty="0"/>
              <a:t>trace</a:t>
            </a:r>
            <a:r>
              <a:rPr lang="zh-CN" altLang="en-US" dirty="0"/>
              <a:t>下，所有算法的测试结果与其</a:t>
            </a:r>
            <a:r>
              <a:rPr lang="en-US" altLang="zh-CN" dirty="0"/>
              <a:t>upper</a:t>
            </a:r>
            <a:r>
              <a:rPr lang="zh-CN" altLang="en-US" dirty="0"/>
              <a:t> </a:t>
            </a:r>
            <a:r>
              <a:rPr lang="en-US" altLang="zh-CN" dirty="0"/>
              <a:t>bound</a:t>
            </a:r>
            <a:r>
              <a:rPr lang="zh-CN" altLang="en-US" dirty="0"/>
              <a:t> 都有较大差距（如</a:t>
            </a:r>
            <a:r>
              <a:rPr lang="en-US" altLang="zh-CN" dirty="0"/>
              <a:t>368</a:t>
            </a:r>
            <a:r>
              <a:rPr lang="zh-CN" altLang="en-US" dirty="0"/>
              <a:t>号、</a:t>
            </a:r>
            <a:r>
              <a:rPr lang="en-US" altLang="zh-CN" dirty="0"/>
              <a:t>420</a:t>
            </a:r>
            <a:r>
              <a:rPr lang="zh-CN" altLang="en-US" dirty="0"/>
              <a:t>号等）。</a:t>
            </a:r>
          </a:p>
        </p:txBody>
      </p:sp>
      <p:sp>
        <p:nvSpPr>
          <p:cNvPr id="28" name="文本框 27">
            <a:extLst>
              <a:ext uri="{FF2B5EF4-FFF2-40B4-BE49-F238E27FC236}">
                <a16:creationId xmlns:a16="http://schemas.microsoft.com/office/drawing/2014/main" id="{D088DC0B-C4B2-AF7B-DABE-6F076A915B6A}"/>
              </a:ext>
            </a:extLst>
          </p:cNvPr>
          <p:cNvSpPr txBox="1"/>
          <p:nvPr/>
        </p:nvSpPr>
        <p:spPr>
          <a:xfrm>
            <a:off x="478517" y="1059933"/>
            <a:ext cx="8450219" cy="646331"/>
          </a:xfrm>
          <a:prstGeom prst="rect">
            <a:avLst/>
          </a:prstGeom>
          <a:noFill/>
        </p:spPr>
        <p:txBody>
          <a:bodyPr wrap="square">
            <a:spAutoFit/>
          </a:bodyPr>
          <a:lstStyle/>
          <a:p>
            <a:pPr algn="just"/>
            <a:r>
              <a:rPr lang="zh-CN" altLang="en-US" dirty="0"/>
              <a:t>我们将</a:t>
            </a:r>
            <a:r>
              <a:rPr lang="en-US" altLang="zh-CN" dirty="0"/>
              <a:t>1000</a:t>
            </a:r>
            <a:r>
              <a:rPr lang="zh-CN" altLang="en-US" dirty="0"/>
              <a:t>个</a:t>
            </a:r>
            <a:r>
              <a:rPr lang="en-US" altLang="zh-CN" dirty="0"/>
              <a:t>trace</a:t>
            </a:r>
            <a:r>
              <a:rPr lang="zh-CN" altLang="en-US" dirty="0"/>
              <a:t>的</a:t>
            </a:r>
            <a:r>
              <a:rPr lang="en-US" altLang="zh-CN" dirty="0"/>
              <a:t>upper</a:t>
            </a:r>
            <a:r>
              <a:rPr lang="zh-CN" altLang="en-US" dirty="0"/>
              <a:t> </a:t>
            </a:r>
            <a:r>
              <a:rPr lang="en-US" altLang="zh-CN" dirty="0"/>
              <a:t>bound</a:t>
            </a:r>
            <a:r>
              <a:rPr lang="zh-CN" altLang="en-US" dirty="0"/>
              <a:t>结果进行排序，按照同样的顺序对</a:t>
            </a:r>
            <a:r>
              <a:rPr lang="en-US" altLang="zh-CN" dirty="0"/>
              <a:t>5</a:t>
            </a:r>
            <a:r>
              <a:rPr lang="zh-CN" altLang="en-US" dirty="0"/>
              <a:t>种算法的测试结果进行排序，结果如下（蓝色曲线为</a:t>
            </a:r>
            <a:r>
              <a:rPr lang="en-US" altLang="zh-CN" dirty="0"/>
              <a:t>upper</a:t>
            </a:r>
            <a:r>
              <a:rPr lang="zh-CN" altLang="en-US" dirty="0"/>
              <a:t> </a:t>
            </a:r>
            <a:r>
              <a:rPr lang="en-US" altLang="zh-CN" dirty="0"/>
              <a:t>bound</a:t>
            </a:r>
            <a:r>
              <a:rPr lang="zh-CN" altLang="en-US" dirty="0"/>
              <a:t>）</a:t>
            </a:r>
          </a:p>
        </p:txBody>
      </p:sp>
      <p:sp>
        <p:nvSpPr>
          <p:cNvPr id="33" name="文本框 32">
            <a:extLst>
              <a:ext uri="{FF2B5EF4-FFF2-40B4-BE49-F238E27FC236}">
                <a16:creationId xmlns:a16="http://schemas.microsoft.com/office/drawing/2014/main" id="{EA385440-CEAD-B56D-3D0E-F265FD1BB82D}"/>
              </a:ext>
            </a:extLst>
          </p:cNvPr>
          <p:cNvSpPr txBox="1"/>
          <p:nvPr/>
        </p:nvSpPr>
        <p:spPr>
          <a:xfrm>
            <a:off x="509027" y="4903455"/>
            <a:ext cx="8389200" cy="1754326"/>
          </a:xfrm>
          <a:prstGeom prst="rect">
            <a:avLst/>
          </a:prstGeom>
          <a:noFill/>
        </p:spPr>
        <p:txBody>
          <a:bodyPr wrap="square" rtlCol="0">
            <a:spAutoFit/>
          </a:bodyPr>
          <a:lstStyle/>
          <a:p>
            <a:pPr algn="just"/>
            <a:r>
              <a:rPr kumimoji="1" lang="zh-CN" altLang="en-US" dirty="0"/>
              <a:t>         通过以上分析，我们得知，当前主流的算法在不断变化的网络带宽条件下不能适应所有的带宽类别，我们进一步的实验也证实，不同的带宽类别需要不同的决策激进程度和决策策略，且同一个模型所能覆盖的决策范围也是有限的，（例如</a:t>
            </a:r>
            <a:r>
              <a:rPr kumimoji="1" lang="en-US" altLang="zh-CN" dirty="0"/>
              <a:t>Pensieve</a:t>
            </a:r>
            <a:r>
              <a:rPr kumimoji="1" lang="zh-CN" altLang="en-US" dirty="0"/>
              <a:t>、</a:t>
            </a:r>
            <a:r>
              <a:rPr kumimoji="1" lang="en-US" altLang="zh-CN" dirty="0"/>
              <a:t>DQN</a:t>
            </a:r>
            <a:r>
              <a:rPr kumimoji="1" lang="zh-CN" altLang="en-US" dirty="0"/>
              <a:t>在低带宽下，</a:t>
            </a:r>
            <a:r>
              <a:rPr kumimoji="1" lang="en-US" altLang="zh-CN" dirty="0"/>
              <a:t>PPO</a:t>
            </a:r>
            <a:r>
              <a:rPr kumimoji="1" lang="zh-CN" altLang="en-US" dirty="0"/>
              <a:t>、</a:t>
            </a:r>
            <a:r>
              <a:rPr kumimoji="1" lang="en-US" altLang="zh-CN" dirty="0"/>
              <a:t>SAC</a:t>
            </a:r>
            <a:r>
              <a:rPr kumimoji="1" lang="zh-CN" altLang="en-US" dirty="0"/>
              <a:t>在高带宽下）因此我们提出用不同的模型覆盖不同的带宽类别，即基于多模型的比特率自适应流媒体技术。</a:t>
            </a:r>
            <a:endParaRPr kumimoji="1" lang="en-US" altLang="zh-CN" dirty="0"/>
          </a:p>
          <a:p>
            <a:pPr algn="just"/>
            <a:endParaRPr kumimoji="1" lang="en-US" altLang="zh-CN" dirty="0"/>
          </a:p>
        </p:txBody>
      </p:sp>
      <p:sp>
        <p:nvSpPr>
          <p:cNvPr id="2" name="文本框 1">
            <a:extLst>
              <a:ext uri="{FF2B5EF4-FFF2-40B4-BE49-F238E27FC236}">
                <a16:creationId xmlns:a16="http://schemas.microsoft.com/office/drawing/2014/main" id="{8B3E407C-D907-873F-9376-7306E093C69E}"/>
              </a:ext>
            </a:extLst>
          </p:cNvPr>
          <p:cNvSpPr txBox="1"/>
          <p:nvPr/>
        </p:nvSpPr>
        <p:spPr>
          <a:xfrm>
            <a:off x="9445214" y="3259567"/>
            <a:ext cx="914400" cy="646331"/>
          </a:xfrm>
          <a:prstGeom prst="rect">
            <a:avLst/>
          </a:prstGeom>
          <a:noFill/>
        </p:spPr>
        <p:txBody>
          <a:bodyPr wrap="square" rtlCol="0">
            <a:spAutoFit/>
          </a:bodyPr>
          <a:lstStyle/>
          <a:p>
            <a:r>
              <a:rPr kumimoji="1" lang="en-US" altLang="zh-CN" dirty="0"/>
              <a:t>5</a:t>
            </a:r>
            <a:r>
              <a:rPr kumimoji="1" lang="zh-CN" altLang="en-US" dirty="0"/>
              <a:t>个算法</a:t>
            </a:r>
          </a:p>
        </p:txBody>
      </p:sp>
    </p:spTree>
    <p:extLst>
      <p:ext uri="{BB962C8B-B14F-4D97-AF65-F5344CB8AC3E}">
        <p14:creationId xmlns:p14="http://schemas.microsoft.com/office/powerpoint/2010/main" val="3982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159F40-CB21-F915-6672-31394B44B985}"/>
              </a:ext>
            </a:extLst>
          </p:cNvPr>
          <p:cNvSpPr txBox="1"/>
          <p:nvPr/>
        </p:nvSpPr>
        <p:spPr>
          <a:xfrm>
            <a:off x="167270" y="510194"/>
            <a:ext cx="1736834" cy="400110"/>
          </a:xfrm>
          <a:prstGeom prst="rect">
            <a:avLst/>
          </a:prstGeom>
          <a:noFill/>
        </p:spPr>
        <p:txBody>
          <a:bodyPr wrap="square">
            <a:spAutoFit/>
          </a:bodyPr>
          <a:lstStyle/>
          <a:p>
            <a:r>
              <a:rPr kumimoji="1" lang="zh-CN" altLang="en-US" sz="2000" b="1" dirty="0">
                <a:solidFill>
                  <a:srgbClr val="9F0713"/>
                </a:solidFill>
              </a:rPr>
              <a:t>底层算法选择</a:t>
            </a:r>
          </a:p>
        </p:txBody>
      </p:sp>
      <p:pic>
        <p:nvPicPr>
          <p:cNvPr id="7" name="图片 6">
            <a:extLst>
              <a:ext uri="{FF2B5EF4-FFF2-40B4-BE49-F238E27FC236}">
                <a16:creationId xmlns:a16="http://schemas.microsoft.com/office/drawing/2014/main" id="{1FD79C72-3478-986E-9E29-13D2A49AFE80}"/>
              </a:ext>
            </a:extLst>
          </p:cNvPr>
          <p:cNvPicPr>
            <a:picLocks noChangeAspect="1"/>
          </p:cNvPicPr>
          <p:nvPr/>
        </p:nvPicPr>
        <p:blipFill>
          <a:blip r:embed="rId2"/>
          <a:stretch>
            <a:fillRect/>
          </a:stretch>
        </p:blipFill>
        <p:spPr>
          <a:xfrm>
            <a:off x="730406" y="1128504"/>
            <a:ext cx="3309927" cy="2521032"/>
          </a:xfrm>
          <a:prstGeom prst="rect">
            <a:avLst/>
          </a:prstGeom>
        </p:spPr>
      </p:pic>
      <p:sp>
        <p:nvSpPr>
          <p:cNvPr id="8" name="文本框 7">
            <a:extLst>
              <a:ext uri="{FF2B5EF4-FFF2-40B4-BE49-F238E27FC236}">
                <a16:creationId xmlns:a16="http://schemas.microsoft.com/office/drawing/2014/main" id="{B49D4411-B94C-A33F-3703-4695B3627D60}"/>
              </a:ext>
            </a:extLst>
          </p:cNvPr>
          <p:cNvSpPr txBox="1"/>
          <p:nvPr/>
        </p:nvSpPr>
        <p:spPr>
          <a:xfrm>
            <a:off x="691406" y="5181184"/>
            <a:ext cx="7702642" cy="1200329"/>
          </a:xfrm>
          <a:prstGeom prst="rect">
            <a:avLst/>
          </a:prstGeom>
          <a:noFill/>
        </p:spPr>
        <p:txBody>
          <a:bodyPr wrap="square" rtlCol="0">
            <a:spAutoFit/>
          </a:bodyPr>
          <a:lstStyle/>
          <a:p>
            <a:r>
              <a:rPr kumimoji="1" lang="zh-CN" altLang="en-US" dirty="0"/>
              <a:t>我们比较了多个算法在</a:t>
            </a:r>
            <a:r>
              <a:rPr kumimoji="1" lang="en-US" altLang="zh-CN" dirty="0"/>
              <a:t>1000</a:t>
            </a:r>
            <a:r>
              <a:rPr kumimoji="1" lang="zh-CN" altLang="en-US" dirty="0"/>
              <a:t>个</a:t>
            </a:r>
            <a:r>
              <a:rPr kumimoji="1" lang="en-US" altLang="zh-CN" dirty="0"/>
              <a:t>0-50M</a:t>
            </a:r>
            <a:r>
              <a:rPr kumimoji="1" lang="zh-CN" altLang="en-US" dirty="0"/>
              <a:t>范围</a:t>
            </a:r>
            <a:r>
              <a:rPr kumimoji="1" lang="en-US" altLang="zh-CN" dirty="0"/>
              <a:t>trace</a:t>
            </a:r>
            <a:r>
              <a:rPr kumimoji="1" lang="zh-CN" altLang="en-US" dirty="0"/>
              <a:t>上的平均</a:t>
            </a:r>
            <a:r>
              <a:rPr kumimoji="1" lang="en-US" altLang="zh-CN" dirty="0"/>
              <a:t>QoE</a:t>
            </a:r>
            <a:r>
              <a:rPr kumimoji="1" lang="zh-CN" altLang="en-US" dirty="0"/>
              <a:t>以及不同带宽类别下的表现，我们发现</a:t>
            </a:r>
            <a:r>
              <a:rPr kumimoji="1" lang="en-US" altLang="zh-CN" dirty="0"/>
              <a:t>DDPG</a:t>
            </a:r>
            <a:r>
              <a:rPr kumimoji="1" lang="zh-CN" altLang="en-US" dirty="0"/>
              <a:t>在所有的算法中表现更优（相比</a:t>
            </a:r>
            <a:r>
              <a:rPr kumimoji="1" lang="en-US" altLang="zh-CN" dirty="0"/>
              <a:t>PPO</a:t>
            </a:r>
            <a:r>
              <a:rPr kumimoji="1" lang="zh-CN" altLang="en-US" dirty="0"/>
              <a:t>提升</a:t>
            </a:r>
            <a:r>
              <a:rPr kumimoji="1" lang="en-US" altLang="zh-CN" dirty="0"/>
              <a:t>4%</a:t>
            </a:r>
            <a:r>
              <a:rPr kumimoji="1" lang="zh-CN" altLang="en-US" dirty="0"/>
              <a:t>，相比</a:t>
            </a:r>
            <a:r>
              <a:rPr kumimoji="1" lang="en-US" altLang="zh-CN" dirty="0"/>
              <a:t>DQN</a:t>
            </a:r>
            <a:r>
              <a:rPr kumimoji="1" lang="zh-CN" altLang="en-US" dirty="0"/>
              <a:t>提升</a:t>
            </a:r>
            <a:r>
              <a:rPr kumimoji="1" lang="en-US" altLang="zh-CN" dirty="0"/>
              <a:t>9%</a:t>
            </a:r>
            <a:r>
              <a:rPr kumimoji="1" lang="zh-CN" altLang="en-US" dirty="0"/>
              <a:t>，相比</a:t>
            </a:r>
            <a:r>
              <a:rPr kumimoji="1" lang="en-US" altLang="zh-CN" dirty="0"/>
              <a:t>Pensieve</a:t>
            </a:r>
            <a:r>
              <a:rPr kumimoji="1" lang="zh-CN" altLang="en-US" dirty="0"/>
              <a:t>提升</a:t>
            </a:r>
            <a:r>
              <a:rPr kumimoji="1" lang="en-US" altLang="zh-CN" dirty="0"/>
              <a:t>11%</a:t>
            </a:r>
            <a:r>
              <a:rPr kumimoji="1" lang="zh-CN" altLang="en-US" dirty="0"/>
              <a:t>，相比</a:t>
            </a:r>
            <a:r>
              <a:rPr kumimoji="1" lang="en-US" altLang="zh-CN" dirty="0"/>
              <a:t>SAC</a:t>
            </a:r>
            <a:r>
              <a:rPr kumimoji="1" lang="zh-CN" altLang="en-US" dirty="0"/>
              <a:t>提升</a:t>
            </a:r>
            <a:r>
              <a:rPr kumimoji="1" lang="en-US" altLang="zh-CN" dirty="0"/>
              <a:t>13%</a:t>
            </a:r>
            <a:r>
              <a:rPr kumimoji="1" lang="zh-CN" altLang="en-US" dirty="0"/>
              <a:t>）因此我们选择</a:t>
            </a:r>
            <a:r>
              <a:rPr kumimoji="1" lang="en-US" altLang="zh-CN" dirty="0"/>
              <a:t>DDPG</a:t>
            </a:r>
            <a:r>
              <a:rPr kumimoji="1" lang="zh-CN" altLang="en-US" dirty="0"/>
              <a:t>网络作为我们研究的工具。</a:t>
            </a:r>
          </a:p>
        </p:txBody>
      </p:sp>
      <p:sp>
        <p:nvSpPr>
          <p:cNvPr id="9" name="矩形 8">
            <a:extLst>
              <a:ext uri="{FF2B5EF4-FFF2-40B4-BE49-F238E27FC236}">
                <a16:creationId xmlns:a16="http://schemas.microsoft.com/office/drawing/2014/main" id="{FF54C9CA-DE27-15A4-5E8D-DD1B4B074397}"/>
              </a:ext>
            </a:extLst>
          </p:cNvPr>
          <p:cNvSpPr/>
          <p:nvPr/>
        </p:nvSpPr>
        <p:spPr>
          <a:xfrm>
            <a:off x="0" y="-18136"/>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1" name="图表 10">
            <a:extLst>
              <a:ext uri="{FF2B5EF4-FFF2-40B4-BE49-F238E27FC236}">
                <a16:creationId xmlns:a16="http://schemas.microsoft.com/office/drawing/2014/main" id="{E9ABF827-2C65-8588-3930-6316479D4200}"/>
              </a:ext>
            </a:extLst>
          </p:cNvPr>
          <p:cNvGraphicFramePr/>
          <p:nvPr>
            <p:extLst>
              <p:ext uri="{D42A27DB-BD31-4B8C-83A1-F6EECF244321}">
                <p14:modId xmlns:p14="http://schemas.microsoft.com/office/powerpoint/2010/main" val="1813050040"/>
              </p:ext>
            </p:extLst>
          </p:nvPr>
        </p:nvGraphicFramePr>
        <p:xfrm>
          <a:off x="4419428" y="1022279"/>
          <a:ext cx="3994166" cy="29417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表格 22">
            <a:extLst>
              <a:ext uri="{FF2B5EF4-FFF2-40B4-BE49-F238E27FC236}">
                <a16:creationId xmlns:a16="http://schemas.microsoft.com/office/drawing/2014/main" id="{2B85C5B2-F92F-B610-A8B4-FF2537B2546D}"/>
              </a:ext>
            </a:extLst>
          </p:cNvPr>
          <p:cNvGraphicFramePr>
            <a:graphicFrameLocks noGrp="1"/>
          </p:cNvGraphicFramePr>
          <p:nvPr>
            <p:extLst>
              <p:ext uri="{D42A27DB-BD31-4B8C-83A1-F6EECF244321}">
                <p14:modId xmlns:p14="http://schemas.microsoft.com/office/powerpoint/2010/main" val="3238075742"/>
              </p:ext>
            </p:extLst>
          </p:nvPr>
        </p:nvGraphicFramePr>
        <p:xfrm>
          <a:off x="663913" y="4078804"/>
          <a:ext cx="7816174" cy="731520"/>
        </p:xfrm>
        <a:graphic>
          <a:graphicData uri="http://schemas.openxmlformats.org/drawingml/2006/table">
            <a:tbl>
              <a:tblPr firstRow="1" bandRow="1">
                <a:tableStyleId>{5C22544A-7EE6-4342-B048-85BDC9FD1C3A}</a:tableStyleId>
              </a:tblPr>
              <a:tblGrid>
                <a:gridCol w="1616539">
                  <a:extLst>
                    <a:ext uri="{9D8B030D-6E8A-4147-A177-3AD203B41FA5}">
                      <a16:colId xmlns:a16="http://schemas.microsoft.com/office/drawing/2014/main" val="3913714968"/>
                    </a:ext>
                  </a:extLst>
                </a:gridCol>
                <a:gridCol w="1239927">
                  <a:extLst>
                    <a:ext uri="{9D8B030D-6E8A-4147-A177-3AD203B41FA5}">
                      <a16:colId xmlns:a16="http://schemas.microsoft.com/office/drawing/2014/main" val="1473979913"/>
                    </a:ext>
                  </a:extLst>
                </a:gridCol>
                <a:gridCol w="1239927">
                  <a:extLst>
                    <a:ext uri="{9D8B030D-6E8A-4147-A177-3AD203B41FA5}">
                      <a16:colId xmlns:a16="http://schemas.microsoft.com/office/drawing/2014/main" val="3877275027"/>
                    </a:ext>
                  </a:extLst>
                </a:gridCol>
                <a:gridCol w="1239927">
                  <a:extLst>
                    <a:ext uri="{9D8B030D-6E8A-4147-A177-3AD203B41FA5}">
                      <a16:colId xmlns:a16="http://schemas.microsoft.com/office/drawing/2014/main" val="1945452137"/>
                    </a:ext>
                  </a:extLst>
                </a:gridCol>
                <a:gridCol w="1239927">
                  <a:extLst>
                    <a:ext uri="{9D8B030D-6E8A-4147-A177-3AD203B41FA5}">
                      <a16:colId xmlns:a16="http://schemas.microsoft.com/office/drawing/2014/main" val="3877864368"/>
                    </a:ext>
                  </a:extLst>
                </a:gridCol>
                <a:gridCol w="1239927">
                  <a:extLst>
                    <a:ext uri="{9D8B030D-6E8A-4147-A177-3AD203B41FA5}">
                      <a16:colId xmlns:a16="http://schemas.microsoft.com/office/drawing/2014/main" val="759718991"/>
                    </a:ext>
                  </a:extLst>
                </a:gridCol>
              </a:tblGrid>
              <a:tr h="312648">
                <a:tc>
                  <a:txBody>
                    <a:bodyPr/>
                    <a:lstStyle/>
                    <a:p>
                      <a:pPr algn="ctr"/>
                      <a:r>
                        <a:rPr lang="zh-CN" altLang="en-US" sz="1600" dirty="0">
                          <a:solidFill>
                            <a:schemeClr val="tx1"/>
                          </a:solidFill>
                        </a:rPr>
                        <a:t>算法</a:t>
                      </a:r>
                    </a:p>
                  </a:txBody>
                  <a:tcPr/>
                </a:tc>
                <a:tc>
                  <a:txBody>
                    <a:bodyPr/>
                    <a:lstStyle/>
                    <a:p>
                      <a:pPr algn="ctr"/>
                      <a:r>
                        <a:rPr lang="en-US" altLang="zh-CN" dirty="0"/>
                        <a:t>DDPG</a:t>
                      </a:r>
                      <a:endParaRPr lang="zh-CN" altLang="en-US" dirty="0"/>
                    </a:p>
                  </a:txBody>
                  <a:tcPr/>
                </a:tc>
                <a:tc>
                  <a:txBody>
                    <a:bodyPr/>
                    <a:lstStyle/>
                    <a:p>
                      <a:pPr algn="ctr"/>
                      <a:r>
                        <a:rPr lang="en-US" altLang="zh-CN" dirty="0"/>
                        <a:t>PPO</a:t>
                      </a:r>
                      <a:endParaRPr lang="zh-CN" altLang="en-US" dirty="0"/>
                    </a:p>
                  </a:txBody>
                  <a:tcPr/>
                </a:tc>
                <a:tc>
                  <a:txBody>
                    <a:bodyPr/>
                    <a:lstStyle/>
                    <a:p>
                      <a:pPr algn="ctr"/>
                      <a:r>
                        <a:rPr lang="en-US" altLang="zh-CN" dirty="0"/>
                        <a:t>DQN</a:t>
                      </a:r>
                      <a:endParaRPr lang="zh-CN" altLang="en-US" dirty="0"/>
                    </a:p>
                  </a:txBody>
                  <a:tcPr/>
                </a:tc>
                <a:tc>
                  <a:txBody>
                    <a:bodyPr/>
                    <a:lstStyle/>
                    <a:p>
                      <a:pPr algn="ctr"/>
                      <a:r>
                        <a:rPr lang="en-US" altLang="zh-CN" dirty="0"/>
                        <a:t>Pensieve</a:t>
                      </a:r>
                      <a:endParaRPr lang="zh-CN" altLang="en-US" dirty="0"/>
                    </a:p>
                  </a:txBody>
                  <a:tcPr/>
                </a:tc>
                <a:tc>
                  <a:txBody>
                    <a:bodyPr/>
                    <a:lstStyle/>
                    <a:p>
                      <a:pPr algn="ctr"/>
                      <a:r>
                        <a:rPr lang="en-US" altLang="zh-CN" dirty="0"/>
                        <a:t>SAC</a:t>
                      </a:r>
                      <a:endParaRPr lang="zh-CN" altLang="en-US" dirty="0"/>
                    </a:p>
                  </a:txBody>
                  <a:tcPr/>
                </a:tc>
                <a:extLst>
                  <a:ext uri="{0D108BD9-81ED-4DB2-BD59-A6C34878D82A}">
                    <a16:rowId xmlns:a16="http://schemas.microsoft.com/office/drawing/2014/main" val="1601923861"/>
                  </a:ext>
                </a:extLst>
              </a:tr>
              <a:tr h="312648">
                <a:tc>
                  <a:txBody>
                    <a:bodyPr/>
                    <a:lstStyle/>
                    <a:p>
                      <a:pPr algn="ctr"/>
                      <a:r>
                        <a:rPr lang="zh-CN" altLang="en-US" sz="1600" b="1" dirty="0"/>
                        <a:t>标准化</a:t>
                      </a:r>
                      <a:r>
                        <a:rPr lang="en-US" altLang="zh-CN" sz="1600" b="1" dirty="0"/>
                        <a:t>QoE</a:t>
                      </a:r>
                      <a:endParaRPr lang="zh-CN" altLang="en-US" sz="1600" b="1" dirty="0"/>
                    </a:p>
                  </a:txBody>
                  <a:tcPr/>
                </a:tc>
                <a:tc>
                  <a:txBody>
                    <a:bodyPr/>
                    <a:lstStyle/>
                    <a:p>
                      <a:pPr algn="ctr"/>
                      <a:r>
                        <a:rPr lang="en-US" altLang="zh-CN" dirty="0"/>
                        <a:t>1.000</a:t>
                      </a:r>
                      <a:endParaRPr lang="zh-CN" altLang="en-US" dirty="0"/>
                    </a:p>
                  </a:txBody>
                  <a:tcPr/>
                </a:tc>
                <a:tc>
                  <a:txBody>
                    <a:bodyPr/>
                    <a:lstStyle/>
                    <a:p>
                      <a:pPr algn="ctr"/>
                      <a:r>
                        <a:rPr lang="en-US" altLang="zh-CN" dirty="0"/>
                        <a:t>0.954</a:t>
                      </a:r>
                      <a:endParaRPr lang="zh-CN" altLang="en-US" dirty="0"/>
                    </a:p>
                  </a:txBody>
                  <a:tcPr/>
                </a:tc>
                <a:tc>
                  <a:txBody>
                    <a:bodyPr/>
                    <a:lstStyle/>
                    <a:p>
                      <a:pPr algn="ctr"/>
                      <a:r>
                        <a:rPr lang="en-US" altLang="zh-CN" dirty="0"/>
                        <a:t>0.906</a:t>
                      </a:r>
                      <a:endParaRPr lang="zh-CN" altLang="en-US" dirty="0"/>
                    </a:p>
                  </a:txBody>
                  <a:tcPr/>
                </a:tc>
                <a:tc>
                  <a:txBody>
                    <a:bodyPr/>
                    <a:lstStyle/>
                    <a:p>
                      <a:pPr algn="ctr"/>
                      <a:r>
                        <a:rPr lang="en-US" altLang="zh-CN" dirty="0"/>
                        <a:t>0.889</a:t>
                      </a:r>
                      <a:endParaRPr lang="zh-CN" altLang="en-US" dirty="0"/>
                    </a:p>
                  </a:txBody>
                  <a:tcPr/>
                </a:tc>
                <a:tc>
                  <a:txBody>
                    <a:bodyPr/>
                    <a:lstStyle/>
                    <a:p>
                      <a:pPr algn="ctr"/>
                      <a:r>
                        <a:rPr lang="en-US" altLang="zh-CN" dirty="0"/>
                        <a:t>0.869</a:t>
                      </a:r>
                      <a:endParaRPr lang="zh-CN" altLang="en-US" dirty="0"/>
                    </a:p>
                  </a:txBody>
                  <a:tcPr/>
                </a:tc>
                <a:extLst>
                  <a:ext uri="{0D108BD9-81ED-4DB2-BD59-A6C34878D82A}">
                    <a16:rowId xmlns:a16="http://schemas.microsoft.com/office/drawing/2014/main" val="4253528260"/>
                  </a:ext>
                </a:extLst>
              </a:tr>
            </a:tbl>
          </a:graphicData>
        </a:graphic>
      </p:graphicFrame>
      <p:sp>
        <p:nvSpPr>
          <p:cNvPr id="3" name="文本框 2">
            <a:extLst>
              <a:ext uri="{FF2B5EF4-FFF2-40B4-BE49-F238E27FC236}">
                <a16:creationId xmlns:a16="http://schemas.microsoft.com/office/drawing/2014/main" id="{7948B168-C54A-9A57-82D9-0F90A7C30AEB}"/>
              </a:ext>
            </a:extLst>
          </p:cNvPr>
          <p:cNvSpPr txBox="1"/>
          <p:nvPr/>
        </p:nvSpPr>
        <p:spPr>
          <a:xfrm>
            <a:off x="8413593" y="2840019"/>
            <a:ext cx="1730867" cy="369332"/>
          </a:xfrm>
          <a:prstGeom prst="rect">
            <a:avLst/>
          </a:prstGeom>
          <a:noFill/>
        </p:spPr>
        <p:txBody>
          <a:bodyPr wrap="square" rtlCol="0">
            <a:spAutoFit/>
          </a:bodyPr>
          <a:lstStyle/>
          <a:p>
            <a:r>
              <a:rPr kumimoji="1" lang="zh-CN" altLang="en-US" dirty="0"/>
              <a:t>坐标</a:t>
            </a:r>
            <a:r>
              <a:rPr kumimoji="1" lang="en-US" altLang="zh-CN" dirty="0"/>
              <a:t>+deviation</a:t>
            </a:r>
            <a:endParaRPr kumimoji="1" lang="zh-CN" altLang="en-US" dirty="0"/>
          </a:p>
        </p:txBody>
      </p:sp>
      <p:sp>
        <p:nvSpPr>
          <p:cNvPr id="4" name="文本框 3">
            <a:extLst>
              <a:ext uri="{FF2B5EF4-FFF2-40B4-BE49-F238E27FC236}">
                <a16:creationId xmlns:a16="http://schemas.microsoft.com/office/drawing/2014/main" id="{7CA95DAD-465F-A7D9-81BA-9FABBFE02809}"/>
              </a:ext>
            </a:extLst>
          </p:cNvPr>
          <p:cNvSpPr txBox="1"/>
          <p:nvPr/>
        </p:nvSpPr>
        <p:spPr>
          <a:xfrm>
            <a:off x="8480087" y="3754419"/>
            <a:ext cx="1567555" cy="369332"/>
          </a:xfrm>
          <a:prstGeom prst="rect">
            <a:avLst/>
          </a:prstGeom>
          <a:noFill/>
        </p:spPr>
        <p:txBody>
          <a:bodyPr wrap="square" rtlCol="0">
            <a:spAutoFit/>
          </a:bodyPr>
          <a:lstStyle/>
          <a:p>
            <a:r>
              <a:rPr kumimoji="1" lang="zh-CN" altLang="en-US" dirty="0"/>
              <a:t>描述</a:t>
            </a:r>
          </a:p>
        </p:txBody>
      </p:sp>
    </p:spTree>
    <p:extLst>
      <p:ext uri="{BB962C8B-B14F-4D97-AF65-F5344CB8AC3E}">
        <p14:creationId xmlns:p14="http://schemas.microsoft.com/office/powerpoint/2010/main" val="67605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5453F24-892A-35C4-8618-8D8DE56F4AFA}"/>
              </a:ext>
            </a:extLst>
          </p:cNvPr>
          <p:cNvSpPr txBox="1"/>
          <p:nvPr/>
        </p:nvSpPr>
        <p:spPr>
          <a:xfrm>
            <a:off x="133302" y="466784"/>
            <a:ext cx="3016557" cy="369332"/>
          </a:xfrm>
          <a:prstGeom prst="rect">
            <a:avLst/>
          </a:prstGeom>
          <a:noFill/>
        </p:spPr>
        <p:txBody>
          <a:bodyPr wrap="square" rtlCol="0">
            <a:spAutoFit/>
          </a:bodyPr>
          <a:lstStyle/>
          <a:p>
            <a:r>
              <a:rPr kumimoji="1" lang="en-US" altLang="zh-CN" b="1" dirty="0">
                <a:solidFill>
                  <a:srgbClr val="9F0713"/>
                </a:solidFill>
              </a:rPr>
              <a:t>DDPG—TD3—BETA</a:t>
            </a:r>
            <a:r>
              <a:rPr kumimoji="1" lang="zh-CN" altLang="en-US" b="1" dirty="0">
                <a:solidFill>
                  <a:srgbClr val="9F0713"/>
                </a:solidFill>
              </a:rPr>
              <a:t> 算法改进</a:t>
            </a:r>
          </a:p>
        </p:txBody>
      </p:sp>
      <p:sp>
        <p:nvSpPr>
          <p:cNvPr id="9" name="文本框 8">
            <a:extLst>
              <a:ext uri="{FF2B5EF4-FFF2-40B4-BE49-F238E27FC236}">
                <a16:creationId xmlns:a16="http://schemas.microsoft.com/office/drawing/2014/main" id="{1F27F446-451E-B32E-A73B-54B8A4D8BEC3}"/>
              </a:ext>
            </a:extLst>
          </p:cNvPr>
          <p:cNvSpPr txBox="1"/>
          <p:nvPr/>
        </p:nvSpPr>
        <p:spPr>
          <a:xfrm>
            <a:off x="1542169" y="3382238"/>
            <a:ext cx="1607690" cy="300082"/>
          </a:xfrm>
          <a:prstGeom prst="rect">
            <a:avLst/>
          </a:prstGeom>
          <a:noFill/>
        </p:spPr>
        <p:txBody>
          <a:bodyPr wrap="square">
            <a:spAutoFit/>
          </a:bodyPr>
          <a:lstStyle/>
          <a:p>
            <a:r>
              <a:rPr lang="en-US" altLang="zh-CN" sz="1350" dirty="0">
                <a:latin typeface="Times New Roman" panose="02020603050405020304" pitchFamily="18" charset="0"/>
                <a:ea typeface="DengXian" panose="02010600030101010101" pitchFamily="2" charset="-122"/>
              </a:rPr>
              <a:t> BETA</a:t>
            </a:r>
            <a:r>
              <a:rPr lang="zh-CN" altLang="en-US" sz="1350" dirty="0">
                <a:latin typeface="Times New Roman" panose="02020603050405020304" pitchFamily="18" charset="0"/>
                <a:ea typeface="DengXian" panose="02010600030101010101" pitchFamily="2" charset="-122"/>
              </a:rPr>
              <a:t>训练流程图</a:t>
            </a:r>
            <a:endParaRPr lang="zh-CN" altLang="en-US" sz="1350" dirty="0"/>
          </a:p>
        </p:txBody>
      </p:sp>
      <p:sp>
        <p:nvSpPr>
          <p:cNvPr id="2" name="矩形 1">
            <a:extLst>
              <a:ext uri="{FF2B5EF4-FFF2-40B4-BE49-F238E27FC236}">
                <a16:creationId xmlns:a16="http://schemas.microsoft.com/office/drawing/2014/main" id="{5E54FD3D-886A-D60A-1B11-29092F8C59E0}"/>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628BAF93-97FC-0101-A053-B1FC0E4F821C}"/>
              </a:ext>
            </a:extLst>
          </p:cNvPr>
          <p:cNvPicPr>
            <a:picLocks noChangeAspect="1"/>
          </p:cNvPicPr>
          <p:nvPr/>
        </p:nvPicPr>
        <p:blipFill>
          <a:blip r:embed="rId2"/>
          <a:stretch>
            <a:fillRect/>
          </a:stretch>
        </p:blipFill>
        <p:spPr>
          <a:xfrm>
            <a:off x="608434" y="885092"/>
            <a:ext cx="3475160" cy="2543908"/>
          </a:xfrm>
          <a:prstGeom prst="rect">
            <a:avLst/>
          </a:prstGeom>
        </p:spPr>
      </p:pic>
      <p:pic>
        <p:nvPicPr>
          <p:cNvPr id="10" name="图片 9">
            <a:extLst>
              <a:ext uri="{FF2B5EF4-FFF2-40B4-BE49-F238E27FC236}">
                <a16:creationId xmlns:a16="http://schemas.microsoft.com/office/drawing/2014/main" id="{55BA0A2D-8727-FDD2-F29F-9D6EE43E1995}"/>
              </a:ext>
            </a:extLst>
          </p:cNvPr>
          <p:cNvPicPr>
            <a:picLocks noChangeAspect="1"/>
          </p:cNvPicPr>
          <p:nvPr/>
        </p:nvPicPr>
        <p:blipFill>
          <a:blip r:embed="rId3"/>
          <a:stretch>
            <a:fillRect/>
          </a:stretch>
        </p:blipFill>
        <p:spPr>
          <a:xfrm>
            <a:off x="4907602" y="1038125"/>
            <a:ext cx="3378954" cy="2344113"/>
          </a:xfrm>
          <a:prstGeom prst="rect">
            <a:avLst/>
          </a:prstGeom>
        </p:spPr>
      </p:pic>
      <p:sp>
        <p:nvSpPr>
          <p:cNvPr id="11" name="文本框 10">
            <a:extLst>
              <a:ext uri="{FF2B5EF4-FFF2-40B4-BE49-F238E27FC236}">
                <a16:creationId xmlns:a16="http://schemas.microsoft.com/office/drawing/2014/main" id="{40E9BAA2-E1D3-AAF8-5E60-DF3D33603F35}"/>
              </a:ext>
            </a:extLst>
          </p:cNvPr>
          <p:cNvSpPr txBox="1"/>
          <p:nvPr/>
        </p:nvSpPr>
        <p:spPr>
          <a:xfrm>
            <a:off x="5657077" y="3370176"/>
            <a:ext cx="1880003" cy="300082"/>
          </a:xfrm>
          <a:prstGeom prst="rect">
            <a:avLst/>
          </a:prstGeom>
          <a:noFill/>
        </p:spPr>
        <p:txBody>
          <a:bodyPr wrap="square">
            <a:spAutoFit/>
          </a:bodyPr>
          <a:lstStyle/>
          <a:p>
            <a:pPr algn="ctr">
              <a:spcBef>
                <a:spcPts val="225"/>
              </a:spcBef>
              <a:spcAft>
                <a:spcPts val="750"/>
              </a:spcAft>
            </a:pPr>
            <a:r>
              <a:rPr lang="zh-CN" altLang="en-US" sz="1350" b="1" dirty="0">
                <a:latin typeface="Times New Roman" panose="02020603050405020304" pitchFamily="18" charset="0"/>
                <a:ea typeface="Times New Roman" panose="02020603050405020304" pitchFamily="18" charset="0"/>
              </a:rPr>
              <a:t>神经网络结构图</a:t>
            </a:r>
            <a:endParaRPr lang="zh-CN" altLang="zh-CN" sz="1350" dirty="0">
              <a:latin typeface="Times New Roman" panose="02020603050405020304" pitchFamily="18" charset="0"/>
              <a:ea typeface="Times New Roman" panose="02020603050405020304" pitchFamily="18" charset="0"/>
            </a:endParaRPr>
          </a:p>
        </p:txBody>
      </p:sp>
      <p:sp>
        <p:nvSpPr>
          <p:cNvPr id="18" name="文本框 17">
            <a:extLst>
              <a:ext uri="{FF2B5EF4-FFF2-40B4-BE49-F238E27FC236}">
                <a16:creationId xmlns:a16="http://schemas.microsoft.com/office/drawing/2014/main" id="{F9A5B700-6EDC-C2CB-D751-B3801EBE0714}"/>
              </a:ext>
            </a:extLst>
          </p:cNvPr>
          <p:cNvSpPr txBox="1"/>
          <p:nvPr/>
        </p:nvSpPr>
        <p:spPr>
          <a:xfrm>
            <a:off x="320623" y="3780272"/>
            <a:ext cx="8502753" cy="923330"/>
          </a:xfrm>
          <a:prstGeom prst="rect">
            <a:avLst/>
          </a:prstGeom>
          <a:noFill/>
        </p:spPr>
        <p:txBody>
          <a:bodyPr wrap="square" rtlCol="0">
            <a:spAutoFit/>
          </a:bodyPr>
          <a:lstStyle/>
          <a:p>
            <a:r>
              <a:rPr kumimoji="1" lang="zh-CN" altLang="en-US" dirty="0"/>
              <a:t>         虽然</a:t>
            </a:r>
            <a:r>
              <a:rPr kumimoji="1" lang="en-US" altLang="zh-CN" dirty="0"/>
              <a:t>DDPG</a:t>
            </a:r>
            <a:r>
              <a:rPr kumimoji="1" lang="zh-CN" altLang="en-US" dirty="0"/>
              <a:t>在所有算法中取得了良好的性能，但是在某些数据集上仍然有很大的进步空间，因此我们引入了</a:t>
            </a:r>
            <a:r>
              <a:rPr kumimoji="1" lang="en-US" altLang="zh-CN" dirty="0"/>
              <a:t>TD3</a:t>
            </a:r>
            <a:r>
              <a:rPr kumimoji="1" lang="zh-CN" altLang="en-US" dirty="0"/>
              <a:t>。在</a:t>
            </a:r>
            <a:r>
              <a:rPr kumimoji="1" lang="en-US" altLang="zh-CN" dirty="0"/>
              <a:t>TD3</a:t>
            </a:r>
            <a:r>
              <a:rPr kumimoji="1" lang="zh-CN" altLang="en-US" dirty="0"/>
              <a:t>的基础上，我们对</a:t>
            </a:r>
            <a:r>
              <a:rPr kumimoji="1" lang="en-US" altLang="zh-CN" dirty="0"/>
              <a:t>TD3</a:t>
            </a:r>
            <a:r>
              <a:rPr kumimoji="1" lang="zh-CN" altLang="en-US" dirty="0"/>
              <a:t>的目标</a:t>
            </a:r>
            <a:r>
              <a:rPr kumimoji="1" lang="en-US" altLang="zh-CN" dirty="0"/>
              <a:t>Q</a:t>
            </a:r>
            <a:r>
              <a:rPr kumimoji="1" lang="zh-CN" altLang="en-US" dirty="0"/>
              <a:t>值计算方法上进行了改进，将以往的计算一步</a:t>
            </a:r>
            <a:r>
              <a:rPr kumimoji="1" lang="en-US" altLang="zh-CN" dirty="0"/>
              <a:t>reward</a:t>
            </a:r>
            <a:r>
              <a:rPr kumimoji="1" lang="zh-CN" altLang="en-US" dirty="0"/>
              <a:t>改为计算</a:t>
            </a:r>
            <a:r>
              <a:rPr kumimoji="1" lang="en-US" altLang="zh-CN" dirty="0"/>
              <a:t>n</a:t>
            </a:r>
            <a:r>
              <a:rPr kumimoji="1" lang="zh-CN" altLang="en-US" dirty="0"/>
              <a:t>步</a:t>
            </a:r>
            <a:r>
              <a:rPr kumimoji="1" lang="en-US" altLang="zh-CN" dirty="0"/>
              <a:t>reward</a:t>
            </a:r>
            <a:r>
              <a:rPr kumimoji="1" lang="zh-CN" altLang="en-US" dirty="0"/>
              <a:t>作为目标</a:t>
            </a:r>
            <a:r>
              <a:rPr kumimoji="1" lang="en-US" altLang="zh-CN" dirty="0"/>
              <a:t>Q</a:t>
            </a:r>
            <a:r>
              <a:rPr kumimoji="1" lang="zh-CN" altLang="en-US" dirty="0"/>
              <a:t>值（</a:t>
            </a:r>
            <a:r>
              <a:rPr kumimoji="1" lang="en-US" altLang="zh-CN" dirty="0"/>
              <a:t>BETA</a:t>
            </a:r>
            <a:r>
              <a:rPr kumimoji="1" lang="zh-CN" altLang="en-US" dirty="0"/>
              <a:t>）</a:t>
            </a:r>
          </a:p>
        </p:txBody>
      </p:sp>
      <p:graphicFrame>
        <p:nvGraphicFramePr>
          <p:cNvPr id="19" name="对象 18">
            <a:extLst>
              <a:ext uri="{FF2B5EF4-FFF2-40B4-BE49-F238E27FC236}">
                <a16:creationId xmlns:a16="http://schemas.microsoft.com/office/drawing/2014/main" id="{79DA95E7-FB15-488D-1205-B2E65BD72A0A}"/>
              </a:ext>
            </a:extLst>
          </p:cNvPr>
          <p:cNvGraphicFramePr>
            <a:graphicFrameLocks noChangeAspect="1"/>
          </p:cNvGraphicFramePr>
          <p:nvPr>
            <p:extLst>
              <p:ext uri="{D42A27DB-BD31-4B8C-83A1-F6EECF244321}">
                <p14:modId xmlns:p14="http://schemas.microsoft.com/office/powerpoint/2010/main" val="691525962"/>
              </p:ext>
            </p:extLst>
          </p:nvPr>
        </p:nvGraphicFramePr>
        <p:xfrm>
          <a:off x="3632391" y="5206994"/>
          <a:ext cx="2131001" cy="651446"/>
        </p:xfrm>
        <a:graphic>
          <a:graphicData uri="http://schemas.openxmlformats.org/presentationml/2006/ole">
            <mc:AlternateContent xmlns:mc="http://schemas.openxmlformats.org/markup-compatibility/2006">
              <mc:Choice xmlns:v="urn:schemas-microsoft-com:vml" Requires="v">
                <p:oleObj r:id="rId4" imgW="56464200" imgH="17259300" progId="Equation.DSMT4">
                  <p:embed/>
                </p:oleObj>
              </mc:Choice>
              <mc:Fallback>
                <p:oleObj r:id="rId4" imgW="56464200" imgH="17259300" progId="Equation.DSMT4">
                  <p:embed/>
                  <p:pic>
                    <p:nvPicPr>
                      <p:cNvPr id="14" name="对象 13">
                        <a:extLst>
                          <a:ext uri="{FF2B5EF4-FFF2-40B4-BE49-F238E27FC236}">
                            <a16:creationId xmlns:a16="http://schemas.microsoft.com/office/drawing/2014/main" id="{4CD750F3-A917-B2C1-7942-C63C5267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391" y="5206994"/>
                        <a:ext cx="2131001" cy="651446"/>
                      </a:xfrm>
                      <a:prstGeom prst="rect">
                        <a:avLst/>
                      </a:prstGeom>
                      <a:noFill/>
                    </p:spPr>
                  </p:pic>
                </p:oleObj>
              </mc:Fallback>
            </mc:AlternateContent>
          </a:graphicData>
        </a:graphic>
      </p:graphicFrame>
      <p:pic>
        <p:nvPicPr>
          <p:cNvPr id="20" name="图片 19">
            <a:extLst>
              <a:ext uri="{FF2B5EF4-FFF2-40B4-BE49-F238E27FC236}">
                <a16:creationId xmlns:a16="http://schemas.microsoft.com/office/drawing/2014/main" id="{21155650-39B5-E31A-CBFA-B0963106AC58}"/>
              </a:ext>
            </a:extLst>
          </p:cNvPr>
          <p:cNvPicPr>
            <a:picLocks noChangeAspect="1"/>
          </p:cNvPicPr>
          <p:nvPr/>
        </p:nvPicPr>
        <p:blipFill rotWithShape="1">
          <a:blip r:embed="rId6"/>
          <a:srcRect r="8474"/>
          <a:stretch/>
        </p:blipFill>
        <p:spPr>
          <a:xfrm>
            <a:off x="646328" y="4825678"/>
            <a:ext cx="2760937" cy="1439556"/>
          </a:xfrm>
          <a:prstGeom prst="rect">
            <a:avLst/>
          </a:prstGeom>
        </p:spPr>
      </p:pic>
      <p:sp>
        <p:nvSpPr>
          <p:cNvPr id="21" name="文本框 20">
            <a:extLst>
              <a:ext uri="{FF2B5EF4-FFF2-40B4-BE49-F238E27FC236}">
                <a16:creationId xmlns:a16="http://schemas.microsoft.com/office/drawing/2014/main" id="{6B3DBED7-C824-D7D8-8B80-C53864C9515F}"/>
              </a:ext>
            </a:extLst>
          </p:cNvPr>
          <p:cNvSpPr txBox="1"/>
          <p:nvPr/>
        </p:nvSpPr>
        <p:spPr>
          <a:xfrm>
            <a:off x="652920" y="6265234"/>
            <a:ext cx="2487515" cy="300082"/>
          </a:xfrm>
          <a:prstGeom prst="rect">
            <a:avLst/>
          </a:prstGeom>
          <a:noFill/>
        </p:spPr>
        <p:txBody>
          <a:bodyPr wrap="square">
            <a:spAutoFit/>
          </a:bodyPr>
          <a:lstStyle/>
          <a:p>
            <a:r>
              <a:rPr lang="zh-CN" altLang="en-US" sz="1350" dirty="0">
                <a:latin typeface="Times New Roman" panose="02020603050405020304" pitchFamily="18" charset="0"/>
                <a:ea typeface="DengXian" panose="02010600030101010101" pitchFamily="2" charset="-122"/>
              </a:rPr>
              <a:t>为代码：累计折旧</a:t>
            </a:r>
            <a:r>
              <a:rPr lang="en-US" altLang="zh-CN" sz="1350" dirty="0">
                <a:latin typeface="Times New Roman" panose="02020603050405020304" pitchFamily="18" charset="0"/>
                <a:ea typeface="DengXian" panose="02010600030101010101" pitchFamily="2" charset="-122"/>
              </a:rPr>
              <a:t>reward</a:t>
            </a:r>
            <a:r>
              <a:rPr lang="zh-CN" altLang="en-US" sz="1350" dirty="0">
                <a:latin typeface="Times New Roman" panose="02020603050405020304" pitchFamily="18" charset="0"/>
                <a:ea typeface="DengXian" panose="02010600030101010101" pitchFamily="2" charset="-122"/>
              </a:rPr>
              <a:t>计算</a:t>
            </a:r>
            <a:endParaRPr lang="zh-CN" altLang="en-US" sz="1350" dirty="0"/>
          </a:p>
        </p:txBody>
      </p:sp>
      <p:sp>
        <p:nvSpPr>
          <p:cNvPr id="22" name="文本框 21">
            <a:extLst>
              <a:ext uri="{FF2B5EF4-FFF2-40B4-BE49-F238E27FC236}">
                <a16:creationId xmlns:a16="http://schemas.microsoft.com/office/drawing/2014/main" id="{5FB59A5F-7D6E-25F0-BD3E-F12EF90FB512}"/>
              </a:ext>
            </a:extLst>
          </p:cNvPr>
          <p:cNvSpPr txBox="1"/>
          <p:nvPr/>
        </p:nvSpPr>
        <p:spPr>
          <a:xfrm>
            <a:off x="3723705" y="6228522"/>
            <a:ext cx="1926097" cy="300082"/>
          </a:xfrm>
          <a:prstGeom prst="rect">
            <a:avLst/>
          </a:prstGeom>
          <a:noFill/>
        </p:spPr>
        <p:txBody>
          <a:bodyPr wrap="square">
            <a:spAutoFit/>
          </a:bodyPr>
          <a:lstStyle/>
          <a:p>
            <a:r>
              <a:rPr lang="zh-CN" altLang="en-US" sz="1350" dirty="0">
                <a:latin typeface="Times New Roman" panose="02020603050405020304" pitchFamily="18" charset="0"/>
                <a:ea typeface="DengXian" panose="02010600030101010101" pitchFamily="2" charset="-122"/>
              </a:rPr>
              <a:t>边界条件分类讨论公式</a:t>
            </a:r>
            <a:endParaRPr lang="zh-CN" altLang="en-US" sz="1350" dirty="0"/>
          </a:p>
        </p:txBody>
      </p:sp>
      <p:graphicFrame>
        <p:nvGraphicFramePr>
          <p:cNvPr id="23" name="图表 22">
            <a:extLst>
              <a:ext uri="{FF2B5EF4-FFF2-40B4-BE49-F238E27FC236}">
                <a16:creationId xmlns:a16="http://schemas.microsoft.com/office/drawing/2014/main" id="{17EE82D3-B3A4-8946-7200-CB04C6C7E98B}"/>
              </a:ext>
            </a:extLst>
          </p:cNvPr>
          <p:cNvGraphicFramePr/>
          <p:nvPr>
            <p:extLst>
              <p:ext uri="{D42A27DB-BD31-4B8C-83A1-F6EECF244321}">
                <p14:modId xmlns:p14="http://schemas.microsoft.com/office/powerpoint/2010/main" val="3288000254"/>
              </p:ext>
            </p:extLst>
          </p:nvPr>
        </p:nvGraphicFramePr>
        <p:xfrm>
          <a:off x="6346662" y="4825678"/>
          <a:ext cx="2205735" cy="1537639"/>
        </p:xfrm>
        <a:graphic>
          <a:graphicData uri="http://schemas.openxmlformats.org/drawingml/2006/chart">
            <c:chart xmlns:c="http://schemas.openxmlformats.org/drawingml/2006/chart" xmlns:r="http://schemas.openxmlformats.org/officeDocument/2006/relationships" r:id="rId7"/>
          </a:graphicData>
        </a:graphic>
      </p:graphicFrame>
      <p:sp>
        <p:nvSpPr>
          <p:cNvPr id="24" name="文本框 23">
            <a:extLst>
              <a:ext uri="{FF2B5EF4-FFF2-40B4-BE49-F238E27FC236}">
                <a16:creationId xmlns:a16="http://schemas.microsoft.com/office/drawing/2014/main" id="{703C6FAF-8B4B-F4AF-B7C3-A1454F05DE58}"/>
              </a:ext>
            </a:extLst>
          </p:cNvPr>
          <p:cNvSpPr txBox="1"/>
          <p:nvPr/>
        </p:nvSpPr>
        <p:spPr>
          <a:xfrm>
            <a:off x="6791898" y="6309223"/>
            <a:ext cx="1625273" cy="307777"/>
          </a:xfrm>
          <a:prstGeom prst="rect">
            <a:avLst/>
          </a:prstGeom>
          <a:noFill/>
        </p:spPr>
        <p:txBody>
          <a:bodyPr wrap="square" rtlCol="0">
            <a:spAutoFit/>
          </a:bodyPr>
          <a:lstStyle/>
          <a:p>
            <a:r>
              <a:rPr kumimoji="1" lang="zh-CN" altLang="en-US" sz="1400" dirty="0"/>
              <a:t>相比</a:t>
            </a:r>
            <a:r>
              <a:rPr kumimoji="1" lang="en-US" altLang="zh-CN" sz="1400" dirty="0"/>
              <a:t>DDPG</a:t>
            </a:r>
            <a:r>
              <a:rPr kumimoji="1" lang="zh-CN" altLang="en-US" sz="1400" dirty="0"/>
              <a:t>提升</a:t>
            </a:r>
            <a:r>
              <a:rPr kumimoji="1" lang="en-US" altLang="zh-CN" sz="1400" dirty="0"/>
              <a:t>9%</a:t>
            </a:r>
            <a:endParaRPr kumimoji="1" lang="zh-CN" altLang="en-US" sz="1400" dirty="0"/>
          </a:p>
        </p:txBody>
      </p:sp>
    </p:spTree>
    <p:extLst>
      <p:ext uri="{BB962C8B-B14F-4D97-AF65-F5344CB8AC3E}">
        <p14:creationId xmlns:p14="http://schemas.microsoft.com/office/powerpoint/2010/main" val="280239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159F40-CB21-F915-6672-31394B44B985}"/>
              </a:ext>
            </a:extLst>
          </p:cNvPr>
          <p:cNvSpPr txBox="1"/>
          <p:nvPr/>
        </p:nvSpPr>
        <p:spPr>
          <a:xfrm>
            <a:off x="32079" y="447359"/>
            <a:ext cx="2244544" cy="369332"/>
          </a:xfrm>
          <a:prstGeom prst="rect">
            <a:avLst/>
          </a:prstGeom>
          <a:noFill/>
        </p:spPr>
        <p:txBody>
          <a:bodyPr wrap="square">
            <a:spAutoFit/>
          </a:bodyPr>
          <a:lstStyle/>
          <a:p>
            <a:r>
              <a:rPr kumimoji="1" lang="zh-CN" altLang="en-US" sz="1800" b="1" dirty="0">
                <a:solidFill>
                  <a:srgbClr val="9F0713"/>
                </a:solidFill>
              </a:rPr>
              <a:t>与最优解差值分析</a:t>
            </a:r>
          </a:p>
        </p:txBody>
      </p:sp>
      <p:sp>
        <p:nvSpPr>
          <p:cNvPr id="9" name="矩形 8">
            <a:extLst>
              <a:ext uri="{FF2B5EF4-FFF2-40B4-BE49-F238E27FC236}">
                <a16:creationId xmlns:a16="http://schemas.microsoft.com/office/drawing/2014/main" id="{FF54C9CA-DE27-15A4-5E8D-DD1B4B074397}"/>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24A61687-6D3E-2F52-CBFC-01CC0E2721CD}"/>
              </a:ext>
            </a:extLst>
          </p:cNvPr>
          <p:cNvPicPr>
            <a:picLocks noChangeAspect="1"/>
          </p:cNvPicPr>
          <p:nvPr/>
        </p:nvPicPr>
        <p:blipFill>
          <a:blip r:embed="rId2"/>
          <a:stretch>
            <a:fillRect/>
          </a:stretch>
        </p:blipFill>
        <p:spPr>
          <a:xfrm>
            <a:off x="684232" y="3297397"/>
            <a:ext cx="2270859" cy="1700749"/>
          </a:xfrm>
          <a:prstGeom prst="rect">
            <a:avLst/>
          </a:prstGeom>
        </p:spPr>
      </p:pic>
      <p:pic>
        <p:nvPicPr>
          <p:cNvPr id="3" name="图片 2">
            <a:extLst>
              <a:ext uri="{FF2B5EF4-FFF2-40B4-BE49-F238E27FC236}">
                <a16:creationId xmlns:a16="http://schemas.microsoft.com/office/drawing/2014/main" id="{241D2A39-6D06-5C98-FDBC-0F9E7861CE1E}"/>
              </a:ext>
            </a:extLst>
          </p:cNvPr>
          <p:cNvPicPr>
            <a:picLocks noChangeAspect="1"/>
          </p:cNvPicPr>
          <p:nvPr/>
        </p:nvPicPr>
        <p:blipFill>
          <a:blip r:embed="rId3"/>
          <a:stretch>
            <a:fillRect/>
          </a:stretch>
        </p:blipFill>
        <p:spPr>
          <a:xfrm>
            <a:off x="684232" y="5053104"/>
            <a:ext cx="2270859" cy="1700749"/>
          </a:xfrm>
          <a:prstGeom prst="rect">
            <a:avLst/>
          </a:prstGeom>
        </p:spPr>
      </p:pic>
      <p:pic>
        <p:nvPicPr>
          <p:cNvPr id="4" name="图片 3">
            <a:extLst>
              <a:ext uri="{FF2B5EF4-FFF2-40B4-BE49-F238E27FC236}">
                <a16:creationId xmlns:a16="http://schemas.microsoft.com/office/drawing/2014/main" id="{8BA1D06D-CF10-4162-7F71-E6DF7D3636BF}"/>
              </a:ext>
            </a:extLst>
          </p:cNvPr>
          <p:cNvPicPr>
            <a:picLocks noChangeAspect="1"/>
          </p:cNvPicPr>
          <p:nvPr/>
        </p:nvPicPr>
        <p:blipFill>
          <a:blip r:embed="rId4"/>
          <a:stretch>
            <a:fillRect/>
          </a:stretch>
        </p:blipFill>
        <p:spPr>
          <a:xfrm>
            <a:off x="6048075" y="3297397"/>
            <a:ext cx="2270859" cy="1700749"/>
          </a:xfrm>
          <a:prstGeom prst="rect">
            <a:avLst/>
          </a:prstGeom>
        </p:spPr>
      </p:pic>
      <p:pic>
        <p:nvPicPr>
          <p:cNvPr id="6" name="图片 5">
            <a:extLst>
              <a:ext uri="{FF2B5EF4-FFF2-40B4-BE49-F238E27FC236}">
                <a16:creationId xmlns:a16="http://schemas.microsoft.com/office/drawing/2014/main" id="{8B49461C-01DD-A4CB-8DB8-847C4B942A91}"/>
              </a:ext>
            </a:extLst>
          </p:cNvPr>
          <p:cNvPicPr>
            <a:picLocks noChangeAspect="1"/>
          </p:cNvPicPr>
          <p:nvPr/>
        </p:nvPicPr>
        <p:blipFill>
          <a:blip r:embed="rId5"/>
          <a:stretch>
            <a:fillRect/>
          </a:stretch>
        </p:blipFill>
        <p:spPr>
          <a:xfrm>
            <a:off x="3368639" y="3297397"/>
            <a:ext cx="2270859" cy="1700749"/>
          </a:xfrm>
          <a:prstGeom prst="rect">
            <a:avLst/>
          </a:prstGeom>
        </p:spPr>
      </p:pic>
      <p:pic>
        <p:nvPicPr>
          <p:cNvPr id="10" name="图片 9">
            <a:extLst>
              <a:ext uri="{FF2B5EF4-FFF2-40B4-BE49-F238E27FC236}">
                <a16:creationId xmlns:a16="http://schemas.microsoft.com/office/drawing/2014/main" id="{639A8D2F-9916-A01E-8D9D-A8024287C91F}"/>
              </a:ext>
            </a:extLst>
          </p:cNvPr>
          <p:cNvPicPr>
            <a:picLocks noChangeAspect="1"/>
          </p:cNvPicPr>
          <p:nvPr/>
        </p:nvPicPr>
        <p:blipFill>
          <a:blip r:embed="rId6"/>
          <a:stretch>
            <a:fillRect/>
          </a:stretch>
        </p:blipFill>
        <p:spPr>
          <a:xfrm>
            <a:off x="3368638" y="5053104"/>
            <a:ext cx="2270859" cy="1700749"/>
          </a:xfrm>
          <a:prstGeom prst="rect">
            <a:avLst/>
          </a:prstGeom>
        </p:spPr>
      </p:pic>
      <p:sp>
        <p:nvSpPr>
          <p:cNvPr id="13" name="矩形 12">
            <a:extLst>
              <a:ext uri="{FF2B5EF4-FFF2-40B4-BE49-F238E27FC236}">
                <a16:creationId xmlns:a16="http://schemas.microsoft.com/office/drawing/2014/main" id="{417B896C-0F18-2913-C2EA-12205193ED07}"/>
              </a:ext>
            </a:extLst>
          </p:cNvPr>
          <p:cNvSpPr/>
          <p:nvPr/>
        </p:nvSpPr>
        <p:spPr>
          <a:xfrm>
            <a:off x="1034403" y="3666729"/>
            <a:ext cx="239896" cy="1142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116B9AF-379D-EBBC-4A6F-4E9A3750264B}"/>
              </a:ext>
            </a:extLst>
          </p:cNvPr>
          <p:cNvSpPr/>
          <p:nvPr/>
        </p:nvSpPr>
        <p:spPr>
          <a:xfrm>
            <a:off x="3736945" y="3674307"/>
            <a:ext cx="239896" cy="1142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A668E03E-AFEA-CA7E-3CE5-006D74985955}"/>
              </a:ext>
            </a:extLst>
          </p:cNvPr>
          <p:cNvSpPr/>
          <p:nvPr/>
        </p:nvSpPr>
        <p:spPr>
          <a:xfrm>
            <a:off x="6368689" y="3603187"/>
            <a:ext cx="239896" cy="1142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BA3BA0E0-9288-5CB6-F8FC-BD8AC423630D}"/>
              </a:ext>
            </a:extLst>
          </p:cNvPr>
          <p:cNvSpPr/>
          <p:nvPr/>
        </p:nvSpPr>
        <p:spPr>
          <a:xfrm>
            <a:off x="1034403" y="5430014"/>
            <a:ext cx="239896" cy="1142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89A7DDC-B142-D58A-B38E-B7137F4E0709}"/>
              </a:ext>
            </a:extLst>
          </p:cNvPr>
          <p:cNvSpPr/>
          <p:nvPr/>
        </p:nvSpPr>
        <p:spPr>
          <a:xfrm>
            <a:off x="3736945" y="5430013"/>
            <a:ext cx="239896" cy="1142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6C7A6C6-9B93-BF84-961C-710CA32A5800}"/>
              </a:ext>
            </a:extLst>
          </p:cNvPr>
          <p:cNvSpPr/>
          <p:nvPr/>
        </p:nvSpPr>
        <p:spPr>
          <a:xfrm>
            <a:off x="6746269" y="4187273"/>
            <a:ext cx="624315" cy="5536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FD0E7832-2BD4-1803-0005-DAF9C36B34DD}"/>
              </a:ext>
            </a:extLst>
          </p:cNvPr>
          <p:cNvSpPr/>
          <p:nvPr/>
        </p:nvSpPr>
        <p:spPr>
          <a:xfrm>
            <a:off x="4027210" y="4034384"/>
            <a:ext cx="641199" cy="76368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4F7385CD-4E34-D1EB-E756-8196B1DD83DE}"/>
              </a:ext>
            </a:extLst>
          </p:cNvPr>
          <p:cNvSpPr/>
          <p:nvPr/>
        </p:nvSpPr>
        <p:spPr>
          <a:xfrm>
            <a:off x="7882529" y="4591203"/>
            <a:ext cx="377741" cy="1923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CBF42B0-92C4-5024-AD65-87F251C1BB2B}"/>
              </a:ext>
            </a:extLst>
          </p:cNvPr>
          <p:cNvSpPr/>
          <p:nvPr/>
        </p:nvSpPr>
        <p:spPr>
          <a:xfrm>
            <a:off x="2494831" y="6381391"/>
            <a:ext cx="377741" cy="18698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E8D52CF7-A983-42E0-F491-E603647CC025}"/>
              </a:ext>
            </a:extLst>
          </p:cNvPr>
          <p:cNvSpPr/>
          <p:nvPr/>
        </p:nvSpPr>
        <p:spPr>
          <a:xfrm>
            <a:off x="4209034" y="5781433"/>
            <a:ext cx="459375" cy="6654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5EE1F70E-0C01-2C13-5F2F-2879710A7D07}"/>
              </a:ext>
            </a:extLst>
          </p:cNvPr>
          <p:cNvSpPr/>
          <p:nvPr/>
        </p:nvSpPr>
        <p:spPr>
          <a:xfrm>
            <a:off x="1390134" y="6081153"/>
            <a:ext cx="658522" cy="503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82A9DF36-F0B9-E0F2-A6A4-37D0E97A31A5}"/>
              </a:ext>
            </a:extLst>
          </p:cNvPr>
          <p:cNvSpPr/>
          <p:nvPr/>
        </p:nvSpPr>
        <p:spPr>
          <a:xfrm>
            <a:off x="4989022" y="4338778"/>
            <a:ext cx="461707" cy="52332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8ED08C13-84D7-E9A3-CCEA-2F64A405C6AE}"/>
              </a:ext>
            </a:extLst>
          </p:cNvPr>
          <p:cNvSpPr/>
          <p:nvPr/>
        </p:nvSpPr>
        <p:spPr>
          <a:xfrm>
            <a:off x="5210834" y="5733700"/>
            <a:ext cx="239896" cy="76368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07A4B4A8-E3ED-7B63-3D9D-83F4A3DC8BBD}"/>
              </a:ext>
            </a:extLst>
          </p:cNvPr>
          <p:cNvSpPr/>
          <p:nvPr/>
        </p:nvSpPr>
        <p:spPr>
          <a:xfrm>
            <a:off x="1402397" y="3998436"/>
            <a:ext cx="1291579" cy="76368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32" name="图片 31">
            <a:extLst>
              <a:ext uri="{FF2B5EF4-FFF2-40B4-BE49-F238E27FC236}">
                <a16:creationId xmlns:a16="http://schemas.microsoft.com/office/drawing/2014/main" id="{4DA01A1A-3F32-2CC5-C1CA-CA241D497E3C}"/>
              </a:ext>
            </a:extLst>
          </p:cNvPr>
          <p:cNvPicPr>
            <a:picLocks noChangeAspect="1"/>
          </p:cNvPicPr>
          <p:nvPr/>
        </p:nvPicPr>
        <p:blipFill>
          <a:blip r:embed="rId7"/>
          <a:stretch>
            <a:fillRect/>
          </a:stretch>
        </p:blipFill>
        <p:spPr>
          <a:xfrm>
            <a:off x="6048074" y="5053104"/>
            <a:ext cx="2270859" cy="1700749"/>
          </a:xfrm>
          <a:prstGeom prst="rect">
            <a:avLst/>
          </a:prstGeom>
        </p:spPr>
      </p:pic>
      <p:sp>
        <p:nvSpPr>
          <p:cNvPr id="33" name="矩形 32">
            <a:extLst>
              <a:ext uri="{FF2B5EF4-FFF2-40B4-BE49-F238E27FC236}">
                <a16:creationId xmlns:a16="http://schemas.microsoft.com/office/drawing/2014/main" id="{A2681B45-69D9-731C-D5CC-5FB1B2CCC600}"/>
              </a:ext>
            </a:extLst>
          </p:cNvPr>
          <p:cNvSpPr/>
          <p:nvPr/>
        </p:nvSpPr>
        <p:spPr>
          <a:xfrm>
            <a:off x="6423046" y="5495452"/>
            <a:ext cx="185539" cy="10169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F9704757-653E-7A8B-C1EB-7EA28E9929C5}"/>
              </a:ext>
            </a:extLst>
          </p:cNvPr>
          <p:cNvSpPr/>
          <p:nvPr/>
        </p:nvSpPr>
        <p:spPr>
          <a:xfrm>
            <a:off x="7673144" y="5729405"/>
            <a:ext cx="464658" cy="7829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5A77F505-8B53-B497-ADD4-AFDC31917D0E}"/>
              </a:ext>
            </a:extLst>
          </p:cNvPr>
          <p:cNvSpPr/>
          <p:nvPr/>
        </p:nvSpPr>
        <p:spPr>
          <a:xfrm>
            <a:off x="6746269" y="5846873"/>
            <a:ext cx="624315" cy="66548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aphicFrame>
        <p:nvGraphicFramePr>
          <p:cNvPr id="36" name="表格 35">
            <a:extLst>
              <a:ext uri="{FF2B5EF4-FFF2-40B4-BE49-F238E27FC236}">
                <a16:creationId xmlns:a16="http://schemas.microsoft.com/office/drawing/2014/main" id="{0050BB76-60A8-8E6F-A43F-A3410ED73662}"/>
              </a:ext>
            </a:extLst>
          </p:cNvPr>
          <p:cNvGraphicFramePr>
            <a:graphicFrameLocks noGrp="1"/>
          </p:cNvGraphicFramePr>
          <p:nvPr>
            <p:extLst>
              <p:ext uri="{D42A27DB-BD31-4B8C-83A1-F6EECF244321}">
                <p14:modId xmlns:p14="http://schemas.microsoft.com/office/powerpoint/2010/main" val="88783980"/>
              </p:ext>
            </p:extLst>
          </p:nvPr>
        </p:nvGraphicFramePr>
        <p:xfrm>
          <a:off x="633431" y="894912"/>
          <a:ext cx="7816175" cy="731520"/>
        </p:xfrm>
        <a:graphic>
          <a:graphicData uri="http://schemas.openxmlformats.org/drawingml/2006/table">
            <a:tbl>
              <a:tblPr firstRow="1" bandRow="1">
                <a:tableStyleId>{5C22544A-7EE6-4342-B048-85BDC9FD1C3A}</a:tableStyleId>
              </a:tblPr>
              <a:tblGrid>
                <a:gridCol w="1395209">
                  <a:extLst>
                    <a:ext uri="{9D8B030D-6E8A-4147-A177-3AD203B41FA5}">
                      <a16:colId xmlns:a16="http://schemas.microsoft.com/office/drawing/2014/main" val="3913714968"/>
                    </a:ext>
                  </a:extLst>
                </a:gridCol>
                <a:gridCol w="1070161">
                  <a:extLst>
                    <a:ext uri="{9D8B030D-6E8A-4147-A177-3AD203B41FA5}">
                      <a16:colId xmlns:a16="http://schemas.microsoft.com/office/drawing/2014/main" val="1473979913"/>
                    </a:ext>
                  </a:extLst>
                </a:gridCol>
                <a:gridCol w="1070161">
                  <a:extLst>
                    <a:ext uri="{9D8B030D-6E8A-4147-A177-3AD203B41FA5}">
                      <a16:colId xmlns:a16="http://schemas.microsoft.com/office/drawing/2014/main" val="3877275027"/>
                    </a:ext>
                  </a:extLst>
                </a:gridCol>
                <a:gridCol w="1070161">
                  <a:extLst>
                    <a:ext uri="{9D8B030D-6E8A-4147-A177-3AD203B41FA5}">
                      <a16:colId xmlns:a16="http://schemas.microsoft.com/office/drawing/2014/main" val="1945452137"/>
                    </a:ext>
                  </a:extLst>
                </a:gridCol>
                <a:gridCol w="1070161">
                  <a:extLst>
                    <a:ext uri="{9D8B030D-6E8A-4147-A177-3AD203B41FA5}">
                      <a16:colId xmlns:a16="http://schemas.microsoft.com/office/drawing/2014/main" val="3877864368"/>
                    </a:ext>
                  </a:extLst>
                </a:gridCol>
                <a:gridCol w="1070161">
                  <a:extLst>
                    <a:ext uri="{9D8B030D-6E8A-4147-A177-3AD203B41FA5}">
                      <a16:colId xmlns:a16="http://schemas.microsoft.com/office/drawing/2014/main" val="759718991"/>
                    </a:ext>
                  </a:extLst>
                </a:gridCol>
                <a:gridCol w="1070161">
                  <a:extLst>
                    <a:ext uri="{9D8B030D-6E8A-4147-A177-3AD203B41FA5}">
                      <a16:colId xmlns:a16="http://schemas.microsoft.com/office/drawing/2014/main" val="186847715"/>
                    </a:ext>
                  </a:extLst>
                </a:gridCol>
              </a:tblGrid>
              <a:tr h="153559">
                <a:tc>
                  <a:txBody>
                    <a:bodyPr/>
                    <a:lstStyle/>
                    <a:p>
                      <a:pPr algn="ctr"/>
                      <a:r>
                        <a:rPr lang="zh-CN" altLang="en-US" sz="1600" dirty="0">
                          <a:solidFill>
                            <a:schemeClr val="tx1"/>
                          </a:solidFill>
                        </a:rPr>
                        <a:t>算法</a:t>
                      </a:r>
                    </a:p>
                  </a:txBody>
                  <a:tcPr/>
                </a:tc>
                <a:tc>
                  <a:txBody>
                    <a:bodyPr/>
                    <a:lstStyle/>
                    <a:p>
                      <a:pPr algn="ctr"/>
                      <a:r>
                        <a:rPr lang="en-US" altLang="zh-CN" dirty="0"/>
                        <a:t>BETA</a:t>
                      </a:r>
                      <a:endParaRPr lang="zh-CN" altLang="en-US" dirty="0"/>
                    </a:p>
                  </a:txBody>
                  <a:tcPr/>
                </a:tc>
                <a:tc>
                  <a:txBody>
                    <a:bodyPr/>
                    <a:lstStyle/>
                    <a:p>
                      <a:pPr algn="ctr"/>
                      <a:r>
                        <a:rPr lang="en-US" altLang="zh-CN" dirty="0"/>
                        <a:t>DDPG</a:t>
                      </a:r>
                      <a:endParaRPr lang="zh-CN" altLang="en-US" dirty="0"/>
                    </a:p>
                  </a:txBody>
                  <a:tcPr/>
                </a:tc>
                <a:tc>
                  <a:txBody>
                    <a:bodyPr/>
                    <a:lstStyle/>
                    <a:p>
                      <a:pPr algn="ctr"/>
                      <a:r>
                        <a:rPr lang="en-US" altLang="zh-CN" dirty="0"/>
                        <a:t>PPO</a:t>
                      </a:r>
                      <a:endParaRPr lang="zh-CN" altLang="en-US" dirty="0"/>
                    </a:p>
                  </a:txBody>
                  <a:tcPr/>
                </a:tc>
                <a:tc>
                  <a:txBody>
                    <a:bodyPr/>
                    <a:lstStyle/>
                    <a:p>
                      <a:pPr algn="ctr"/>
                      <a:r>
                        <a:rPr lang="en-US" altLang="zh-CN" dirty="0"/>
                        <a:t>DQN</a:t>
                      </a:r>
                      <a:endParaRPr lang="zh-CN" altLang="en-US" dirty="0"/>
                    </a:p>
                  </a:txBody>
                  <a:tcPr/>
                </a:tc>
                <a:tc>
                  <a:txBody>
                    <a:bodyPr/>
                    <a:lstStyle/>
                    <a:p>
                      <a:pPr algn="ctr"/>
                      <a:r>
                        <a:rPr lang="en-US" altLang="zh-CN" dirty="0"/>
                        <a:t>Pensieve</a:t>
                      </a:r>
                      <a:endParaRPr lang="zh-CN" altLang="en-US" dirty="0"/>
                    </a:p>
                  </a:txBody>
                  <a:tcPr/>
                </a:tc>
                <a:tc>
                  <a:txBody>
                    <a:bodyPr/>
                    <a:lstStyle/>
                    <a:p>
                      <a:pPr algn="ctr"/>
                      <a:r>
                        <a:rPr lang="en-US" altLang="zh-CN" dirty="0"/>
                        <a:t>SAC</a:t>
                      </a:r>
                      <a:endParaRPr lang="zh-CN" altLang="en-US" dirty="0"/>
                    </a:p>
                  </a:txBody>
                  <a:tcPr/>
                </a:tc>
                <a:extLst>
                  <a:ext uri="{0D108BD9-81ED-4DB2-BD59-A6C34878D82A}">
                    <a16:rowId xmlns:a16="http://schemas.microsoft.com/office/drawing/2014/main" val="1601923861"/>
                  </a:ext>
                </a:extLst>
              </a:tr>
              <a:tr h="312648">
                <a:tc>
                  <a:txBody>
                    <a:bodyPr/>
                    <a:lstStyle/>
                    <a:p>
                      <a:pPr algn="ctr"/>
                      <a:r>
                        <a:rPr lang="zh-CN" altLang="en-US" sz="1600" b="1" dirty="0"/>
                        <a:t>标准化</a:t>
                      </a:r>
                      <a:r>
                        <a:rPr lang="en-US" altLang="zh-CN" sz="1600" b="1" dirty="0"/>
                        <a:t>QoE</a:t>
                      </a:r>
                      <a:endParaRPr lang="zh-CN" altLang="en-US" sz="1600" b="1" dirty="0"/>
                    </a:p>
                  </a:txBody>
                  <a:tcPr/>
                </a:tc>
                <a:tc>
                  <a:txBody>
                    <a:bodyPr/>
                    <a:lstStyle/>
                    <a:p>
                      <a:pPr algn="ctr"/>
                      <a:r>
                        <a:rPr lang="en-US" altLang="zh-CN" dirty="0"/>
                        <a:t>1.000</a:t>
                      </a:r>
                      <a:endParaRPr lang="zh-CN" altLang="en-US" dirty="0"/>
                    </a:p>
                  </a:txBody>
                  <a:tcPr/>
                </a:tc>
                <a:tc>
                  <a:txBody>
                    <a:bodyPr/>
                    <a:lstStyle/>
                    <a:p>
                      <a:pPr algn="ctr"/>
                      <a:r>
                        <a:rPr lang="en-US" altLang="zh-CN" dirty="0"/>
                        <a:t>0.917</a:t>
                      </a:r>
                    </a:p>
                  </a:txBody>
                  <a:tcPr/>
                </a:tc>
                <a:tc>
                  <a:txBody>
                    <a:bodyPr/>
                    <a:lstStyle/>
                    <a:p>
                      <a:pPr algn="ctr"/>
                      <a:r>
                        <a:rPr lang="en-US" altLang="zh-CN" dirty="0"/>
                        <a:t>0.875</a:t>
                      </a:r>
                      <a:endParaRPr lang="zh-CN" altLang="en-US" dirty="0"/>
                    </a:p>
                  </a:txBody>
                  <a:tcPr/>
                </a:tc>
                <a:tc>
                  <a:txBody>
                    <a:bodyPr/>
                    <a:lstStyle/>
                    <a:p>
                      <a:pPr algn="ctr"/>
                      <a:r>
                        <a:rPr lang="en-US" altLang="zh-CN" dirty="0"/>
                        <a:t>0.830</a:t>
                      </a:r>
                      <a:endParaRPr lang="zh-CN" altLang="en-US" dirty="0"/>
                    </a:p>
                  </a:txBody>
                  <a:tcPr/>
                </a:tc>
                <a:tc>
                  <a:txBody>
                    <a:bodyPr/>
                    <a:lstStyle/>
                    <a:p>
                      <a:pPr algn="ctr"/>
                      <a:r>
                        <a:rPr lang="en-US" altLang="zh-CN" dirty="0"/>
                        <a:t>0.815</a:t>
                      </a:r>
                      <a:endParaRPr lang="zh-CN" altLang="en-US" dirty="0"/>
                    </a:p>
                  </a:txBody>
                  <a:tcPr/>
                </a:tc>
                <a:tc>
                  <a:txBody>
                    <a:bodyPr/>
                    <a:lstStyle/>
                    <a:p>
                      <a:pPr algn="ctr"/>
                      <a:r>
                        <a:rPr lang="en-US" altLang="zh-CN" dirty="0"/>
                        <a:t>0.797</a:t>
                      </a:r>
                      <a:endParaRPr lang="zh-CN" altLang="en-US" dirty="0"/>
                    </a:p>
                  </a:txBody>
                  <a:tcPr/>
                </a:tc>
                <a:extLst>
                  <a:ext uri="{0D108BD9-81ED-4DB2-BD59-A6C34878D82A}">
                    <a16:rowId xmlns:a16="http://schemas.microsoft.com/office/drawing/2014/main" val="4253528260"/>
                  </a:ext>
                </a:extLst>
              </a:tr>
            </a:tbl>
          </a:graphicData>
        </a:graphic>
      </p:graphicFrame>
      <p:sp>
        <p:nvSpPr>
          <p:cNvPr id="37" name="文本框 36">
            <a:extLst>
              <a:ext uri="{FF2B5EF4-FFF2-40B4-BE49-F238E27FC236}">
                <a16:creationId xmlns:a16="http://schemas.microsoft.com/office/drawing/2014/main" id="{A2630CBC-DEA2-63D7-B040-5B3DE472DE2E}"/>
              </a:ext>
            </a:extLst>
          </p:cNvPr>
          <p:cNvSpPr txBox="1"/>
          <p:nvPr/>
        </p:nvSpPr>
        <p:spPr>
          <a:xfrm>
            <a:off x="663911" y="1789102"/>
            <a:ext cx="7816175" cy="1477328"/>
          </a:xfrm>
          <a:prstGeom prst="rect">
            <a:avLst/>
          </a:prstGeom>
          <a:noFill/>
        </p:spPr>
        <p:txBody>
          <a:bodyPr wrap="square" rtlCol="0">
            <a:spAutoFit/>
          </a:bodyPr>
          <a:lstStyle/>
          <a:p>
            <a:r>
              <a:rPr kumimoji="1" lang="en-US" altLang="zh-CN" dirty="0"/>
              <a:t>BETA</a:t>
            </a:r>
            <a:r>
              <a:rPr kumimoji="1" lang="zh-CN" altLang="en-US" dirty="0"/>
              <a:t>相比以往算法有了大幅提升，得益于其</a:t>
            </a:r>
            <a:r>
              <a:rPr kumimoji="1" lang="en-US" altLang="zh-CN" dirty="0"/>
              <a:t>N</a:t>
            </a:r>
            <a:r>
              <a:rPr kumimoji="1" lang="zh-CN" altLang="en-US" dirty="0"/>
              <a:t>步前瞻策略，可以对比特率决策策略进行更长期的规划（见附页</a:t>
            </a:r>
            <a:r>
              <a:rPr kumimoji="1" lang="en-US" altLang="zh-CN" dirty="0"/>
              <a:t>1</a:t>
            </a:r>
            <a:r>
              <a:rPr kumimoji="1" lang="zh-CN" altLang="en-US" dirty="0"/>
              <a:t>比特率激进性对比），但是我们进一步对比发现，某些</a:t>
            </a:r>
            <a:r>
              <a:rPr kumimoji="1" lang="en-US" altLang="zh-CN" dirty="0"/>
              <a:t>trace</a:t>
            </a:r>
            <a:r>
              <a:rPr kumimoji="1" lang="zh-CN" altLang="en-US" dirty="0"/>
              <a:t>仍然与</a:t>
            </a:r>
            <a:r>
              <a:rPr kumimoji="1" lang="en-US" altLang="zh-CN" dirty="0"/>
              <a:t>upper</a:t>
            </a:r>
            <a:r>
              <a:rPr kumimoji="1" lang="zh-CN" altLang="en-US" dirty="0"/>
              <a:t> </a:t>
            </a:r>
            <a:r>
              <a:rPr kumimoji="1" lang="en-US" altLang="zh-CN" dirty="0"/>
              <a:t>bound</a:t>
            </a:r>
            <a:r>
              <a:rPr kumimoji="1" lang="zh-CN" altLang="en-US" dirty="0"/>
              <a:t>有较大差距，这意味着仍然有很大的提升空间，如下图（</a:t>
            </a:r>
            <a:r>
              <a:rPr kumimoji="1" lang="en-US" altLang="zh-CN" dirty="0"/>
              <a:t>6</a:t>
            </a:r>
            <a:r>
              <a:rPr kumimoji="1" lang="zh-CN" altLang="en-US" dirty="0"/>
              <a:t>种算法与</a:t>
            </a:r>
            <a:r>
              <a:rPr kumimoji="1" lang="en-US" altLang="zh-CN" dirty="0"/>
              <a:t>upper</a:t>
            </a:r>
            <a:r>
              <a:rPr kumimoji="1" lang="zh-CN" altLang="en-US" dirty="0"/>
              <a:t> </a:t>
            </a:r>
            <a:r>
              <a:rPr kumimoji="1" lang="en-US" altLang="zh-CN" dirty="0"/>
              <a:t>bound</a:t>
            </a:r>
            <a:r>
              <a:rPr kumimoji="1" lang="zh-CN" altLang="en-US" dirty="0"/>
              <a:t>在不同</a:t>
            </a:r>
            <a:r>
              <a:rPr kumimoji="1" lang="en-US" altLang="zh-CN" dirty="0"/>
              <a:t>trace</a:t>
            </a:r>
            <a:r>
              <a:rPr kumimoji="1" lang="zh-CN" altLang="en-US" dirty="0"/>
              <a:t>下的差值）所示红线框内的</a:t>
            </a:r>
            <a:r>
              <a:rPr kumimoji="1" lang="en-US" altLang="zh-CN" dirty="0"/>
              <a:t>trace</a:t>
            </a:r>
            <a:r>
              <a:rPr kumimoji="1" lang="zh-CN" altLang="en-US" dirty="0"/>
              <a:t>表现在不同的算法之间有很高的相似性。</a:t>
            </a:r>
          </a:p>
        </p:txBody>
      </p:sp>
    </p:spTree>
    <p:extLst>
      <p:ext uri="{BB962C8B-B14F-4D97-AF65-F5344CB8AC3E}">
        <p14:creationId xmlns:p14="http://schemas.microsoft.com/office/powerpoint/2010/main" val="66697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159F40-CB21-F915-6672-31394B44B985}"/>
              </a:ext>
            </a:extLst>
          </p:cNvPr>
          <p:cNvSpPr txBox="1"/>
          <p:nvPr/>
        </p:nvSpPr>
        <p:spPr>
          <a:xfrm>
            <a:off x="170436" y="494843"/>
            <a:ext cx="2076985" cy="369332"/>
          </a:xfrm>
          <a:prstGeom prst="rect">
            <a:avLst/>
          </a:prstGeom>
          <a:noFill/>
        </p:spPr>
        <p:txBody>
          <a:bodyPr wrap="square">
            <a:spAutoFit/>
          </a:bodyPr>
          <a:lstStyle/>
          <a:p>
            <a:r>
              <a:rPr kumimoji="1" lang="en-US" altLang="zh-CN" sz="1800" b="1" dirty="0">
                <a:solidFill>
                  <a:srgbClr val="9F0713"/>
                </a:solidFill>
              </a:rPr>
              <a:t>Trace</a:t>
            </a:r>
            <a:r>
              <a:rPr kumimoji="1" lang="zh-CN" altLang="en-US" sz="1800" b="1" dirty="0">
                <a:solidFill>
                  <a:srgbClr val="9F0713"/>
                </a:solidFill>
              </a:rPr>
              <a:t>分类与预测</a:t>
            </a:r>
          </a:p>
        </p:txBody>
      </p:sp>
      <p:sp>
        <p:nvSpPr>
          <p:cNvPr id="9" name="矩形 8">
            <a:extLst>
              <a:ext uri="{FF2B5EF4-FFF2-40B4-BE49-F238E27FC236}">
                <a16:creationId xmlns:a16="http://schemas.microsoft.com/office/drawing/2014/main" id="{FF54C9CA-DE27-15A4-5E8D-DD1B4B074397}"/>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BA2959B-9E35-C7B3-CB7A-28E53F4D6539}"/>
              </a:ext>
            </a:extLst>
          </p:cNvPr>
          <p:cNvSpPr txBox="1"/>
          <p:nvPr/>
        </p:nvSpPr>
        <p:spPr>
          <a:xfrm>
            <a:off x="607060" y="954698"/>
            <a:ext cx="7929880" cy="646331"/>
          </a:xfrm>
          <a:prstGeom prst="rect">
            <a:avLst/>
          </a:prstGeom>
          <a:noFill/>
        </p:spPr>
        <p:txBody>
          <a:bodyPr wrap="square" rtlCol="0">
            <a:spAutoFit/>
          </a:bodyPr>
          <a:lstStyle/>
          <a:p>
            <a:r>
              <a:rPr kumimoji="1" lang="zh-CN" altLang="en-US" dirty="0"/>
              <a:t>我们将以上所有算法与</a:t>
            </a:r>
            <a:r>
              <a:rPr kumimoji="1" lang="en-US" altLang="zh-CN" dirty="0"/>
              <a:t>upper bound</a:t>
            </a:r>
            <a:r>
              <a:rPr kumimoji="1" lang="zh-CN" altLang="en-US" dirty="0"/>
              <a:t> </a:t>
            </a:r>
            <a:r>
              <a:rPr kumimoji="1" lang="en-US" altLang="zh-CN" dirty="0"/>
              <a:t>QoE</a:t>
            </a:r>
            <a:r>
              <a:rPr kumimoji="1" lang="zh-CN" altLang="en-US" dirty="0"/>
              <a:t>差值超过一定阈值（</a:t>
            </a:r>
            <a:r>
              <a:rPr kumimoji="1" lang="en-US" altLang="zh-CN" dirty="0"/>
              <a:t>1500</a:t>
            </a:r>
            <a:r>
              <a:rPr kumimoji="1" lang="zh-CN" altLang="en-US" dirty="0"/>
              <a:t>）的</a:t>
            </a:r>
            <a:r>
              <a:rPr kumimoji="1" lang="en-US" altLang="zh-CN" dirty="0"/>
              <a:t>trace</a:t>
            </a:r>
            <a:r>
              <a:rPr kumimoji="1" lang="zh-CN" altLang="en-US" dirty="0"/>
              <a:t>提取出来称之为</a:t>
            </a:r>
            <a:r>
              <a:rPr kumimoji="1" lang="en-US" altLang="zh-CN" dirty="0"/>
              <a:t>level2  (L2)</a:t>
            </a:r>
            <a:r>
              <a:rPr kumimoji="1" lang="zh-CN" altLang="en-US" dirty="0"/>
              <a:t> 数据，剩下的</a:t>
            </a:r>
            <a:r>
              <a:rPr kumimoji="1" lang="en-US" altLang="zh-CN" dirty="0"/>
              <a:t>trace</a:t>
            </a:r>
            <a:r>
              <a:rPr kumimoji="1" lang="zh-CN" altLang="en-US" dirty="0"/>
              <a:t>称为</a:t>
            </a:r>
            <a:r>
              <a:rPr kumimoji="1" lang="en-US" altLang="zh-CN" dirty="0"/>
              <a:t>level1</a:t>
            </a:r>
            <a:r>
              <a:rPr kumimoji="1" lang="zh-CN" altLang="en-US" dirty="0"/>
              <a:t> </a:t>
            </a:r>
            <a:r>
              <a:rPr kumimoji="1" lang="en-US" altLang="zh-CN" dirty="0"/>
              <a:t> (L1)</a:t>
            </a:r>
            <a:endParaRPr kumimoji="1" lang="zh-CN" altLang="en-US" dirty="0"/>
          </a:p>
        </p:txBody>
      </p:sp>
      <p:sp>
        <p:nvSpPr>
          <p:cNvPr id="8" name="矩形 7">
            <a:extLst>
              <a:ext uri="{FF2B5EF4-FFF2-40B4-BE49-F238E27FC236}">
                <a16:creationId xmlns:a16="http://schemas.microsoft.com/office/drawing/2014/main" id="{5E569503-94AD-64C5-AB1F-42481814C1D5}"/>
              </a:ext>
            </a:extLst>
          </p:cNvPr>
          <p:cNvSpPr/>
          <p:nvPr/>
        </p:nvSpPr>
        <p:spPr>
          <a:xfrm>
            <a:off x="752233" y="3029785"/>
            <a:ext cx="1479164" cy="1662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a:t>输入</a:t>
            </a:r>
            <a:r>
              <a:rPr kumimoji="1" lang="en-US" altLang="zh-CN" sz="1400" dirty="0"/>
              <a:t>trace</a:t>
            </a:r>
            <a:r>
              <a:rPr kumimoji="1" lang="zh-CN" altLang="en-US" sz="1400" dirty="0"/>
              <a:t>长度</a:t>
            </a:r>
            <a:r>
              <a:rPr kumimoji="1" lang="en-US" altLang="zh-CN" sz="1400" dirty="0"/>
              <a:t>n</a:t>
            </a:r>
            <a:endParaRPr kumimoji="1" lang="zh-CN" altLang="en-US" sz="1400" dirty="0"/>
          </a:p>
        </p:txBody>
      </p:sp>
      <p:cxnSp>
        <p:nvCxnSpPr>
          <p:cNvPr id="11" name="直线箭头连接符 10">
            <a:extLst>
              <a:ext uri="{FF2B5EF4-FFF2-40B4-BE49-F238E27FC236}">
                <a16:creationId xmlns:a16="http://schemas.microsoft.com/office/drawing/2014/main" id="{4CB2F9D6-CEF8-29C1-FC20-5332C3C46BF7}"/>
              </a:ext>
            </a:extLst>
          </p:cNvPr>
          <p:cNvCxnSpPr>
            <a:cxnSpLocks/>
            <a:stCxn id="8" idx="2"/>
          </p:cNvCxnSpPr>
          <p:nvPr/>
        </p:nvCxnSpPr>
        <p:spPr>
          <a:xfrm>
            <a:off x="1491815" y="3195988"/>
            <a:ext cx="0" cy="19284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2" name="矩形 11">
            <a:extLst>
              <a:ext uri="{FF2B5EF4-FFF2-40B4-BE49-F238E27FC236}">
                <a16:creationId xmlns:a16="http://schemas.microsoft.com/office/drawing/2014/main" id="{ACC6D911-B2FC-F842-8212-4D775AD2670D}"/>
              </a:ext>
            </a:extLst>
          </p:cNvPr>
          <p:cNvSpPr/>
          <p:nvPr/>
        </p:nvSpPr>
        <p:spPr>
          <a:xfrm>
            <a:off x="744220" y="3393012"/>
            <a:ext cx="1495189" cy="4484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a:t>Conv1D(filters=64</a:t>
            </a:r>
            <a:r>
              <a:rPr kumimoji="1" lang="zh-CN" altLang="en-US" sz="1400" dirty="0"/>
              <a:t>， </a:t>
            </a:r>
            <a:r>
              <a:rPr kumimoji="1" lang="en-US" altLang="zh-CN" sz="1400" dirty="0" err="1"/>
              <a:t>kernel_size</a:t>
            </a:r>
            <a:r>
              <a:rPr kumimoji="1" lang="en-US" altLang="zh-CN" sz="1400" dirty="0"/>
              <a:t>=20)</a:t>
            </a:r>
            <a:endParaRPr kumimoji="1" lang="zh-CN" altLang="en-US" sz="1400" dirty="0"/>
          </a:p>
        </p:txBody>
      </p:sp>
      <p:sp>
        <p:nvSpPr>
          <p:cNvPr id="21" name="矩形 20">
            <a:extLst>
              <a:ext uri="{FF2B5EF4-FFF2-40B4-BE49-F238E27FC236}">
                <a16:creationId xmlns:a16="http://schemas.microsoft.com/office/drawing/2014/main" id="{DD5C7BEC-D5F0-B312-6243-FD5C9D5A716A}"/>
              </a:ext>
            </a:extLst>
          </p:cNvPr>
          <p:cNvSpPr/>
          <p:nvPr/>
        </p:nvSpPr>
        <p:spPr>
          <a:xfrm>
            <a:off x="758194" y="4034315"/>
            <a:ext cx="1481211" cy="1688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a:t>Maxpooling1D</a:t>
            </a:r>
            <a:endParaRPr kumimoji="1" lang="zh-CN" altLang="en-US" sz="1400" dirty="0"/>
          </a:p>
        </p:txBody>
      </p:sp>
      <p:sp>
        <p:nvSpPr>
          <p:cNvPr id="23" name="矩形 22">
            <a:extLst>
              <a:ext uri="{FF2B5EF4-FFF2-40B4-BE49-F238E27FC236}">
                <a16:creationId xmlns:a16="http://schemas.microsoft.com/office/drawing/2014/main" id="{DC532166-1E8E-D3CE-0AD7-C78E1C116E6D}"/>
              </a:ext>
            </a:extLst>
          </p:cNvPr>
          <p:cNvSpPr/>
          <p:nvPr/>
        </p:nvSpPr>
        <p:spPr>
          <a:xfrm>
            <a:off x="752233" y="4367201"/>
            <a:ext cx="1495188" cy="206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a:t>Dense(256)</a:t>
            </a:r>
            <a:endParaRPr kumimoji="1" lang="zh-CN" altLang="en-US" sz="1400" dirty="0"/>
          </a:p>
        </p:txBody>
      </p:sp>
      <p:sp>
        <p:nvSpPr>
          <p:cNvPr id="31" name="矩形 30">
            <a:extLst>
              <a:ext uri="{FF2B5EF4-FFF2-40B4-BE49-F238E27FC236}">
                <a16:creationId xmlns:a16="http://schemas.microsoft.com/office/drawing/2014/main" id="{2827674E-655D-3C68-EDEC-81695EA559FF}"/>
              </a:ext>
            </a:extLst>
          </p:cNvPr>
          <p:cNvSpPr/>
          <p:nvPr/>
        </p:nvSpPr>
        <p:spPr>
          <a:xfrm>
            <a:off x="752233" y="4764699"/>
            <a:ext cx="1495190" cy="206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a:t>Dense(2) </a:t>
            </a:r>
            <a:r>
              <a:rPr kumimoji="1" lang="en-US" altLang="zh-CN" sz="1400" dirty="0" err="1"/>
              <a:t>Softmax</a:t>
            </a:r>
            <a:endParaRPr kumimoji="1" lang="zh-CN" altLang="en-US" sz="1400" dirty="0"/>
          </a:p>
        </p:txBody>
      </p:sp>
      <p:cxnSp>
        <p:nvCxnSpPr>
          <p:cNvPr id="46" name="直线箭头连接符 45">
            <a:extLst>
              <a:ext uri="{FF2B5EF4-FFF2-40B4-BE49-F238E27FC236}">
                <a16:creationId xmlns:a16="http://schemas.microsoft.com/office/drawing/2014/main" id="{88F06EB5-C4D8-0E1B-EABE-80AA3E32FE35}"/>
              </a:ext>
            </a:extLst>
          </p:cNvPr>
          <p:cNvCxnSpPr>
            <a:cxnSpLocks/>
          </p:cNvCxnSpPr>
          <p:nvPr/>
        </p:nvCxnSpPr>
        <p:spPr>
          <a:xfrm>
            <a:off x="1491814" y="3841471"/>
            <a:ext cx="0" cy="19284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47" name="直线箭头连接符 46">
            <a:extLst>
              <a:ext uri="{FF2B5EF4-FFF2-40B4-BE49-F238E27FC236}">
                <a16:creationId xmlns:a16="http://schemas.microsoft.com/office/drawing/2014/main" id="{AC2D552E-F28A-28A9-601B-1E974A170FE0}"/>
              </a:ext>
            </a:extLst>
          </p:cNvPr>
          <p:cNvCxnSpPr>
            <a:cxnSpLocks/>
          </p:cNvCxnSpPr>
          <p:nvPr/>
        </p:nvCxnSpPr>
        <p:spPr>
          <a:xfrm>
            <a:off x="1493078" y="4174357"/>
            <a:ext cx="0" cy="19284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48" name="直线箭头连接符 47">
            <a:extLst>
              <a:ext uri="{FF2B5EF4-FFF2-40B4-BE49-F238E27FC236}">
                <a16:creationId xmlns:a16="http://schemas.microsoft.com/office/drawing/2014/main" id="{EB2445E9-14B2-87FA-93CA-B9FBA98129B5}"/>
              </a:ext>
            </a:extLst>
          </p:cNvPr>
          <p:cNvCxnSpPr>
            <a:cxnSpLocks/>
          </p:cNvCxnSpPr>
          <p:nvPr/>
        </p:nvCxnSpPr>
        <p:spPr>
          <a:xfrm>
            <a:off x="1498799" y="4571855"/>
            <a:ext cx="0" cy="19284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53" name="矩形 52">
            <a:extLst>
              <a:ext uri="{FF2B5EF4-FFF2-40B4-BE49-F238E27FC236}">
                <a16:creationId xmlns:a16="http://schemas.microsoft.com/office/drawing/2014/main" id="{49850ED0-87F1-3557-8A9E-4097D2F57AA6}"/>
              </a:ext>
            </a:extLst>
          </p:cNvPr>
          <p:cNvSpPr/>
          <p:nvPr/>
        </p:nvSpPr>
        <p:spPr>
          <a:xfrm>
            <a:off x="515819" y="2782843"/>
            <a:ext cx="1965960" cy="2502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575570FF-9A3E-1D8D-FB11-08484C24CCAF}"/>
              </a:ext>
            </a:extLst>
          </p:cNvPr>
          <p:cNvSpPr/>
          <p:nvPr/>
        </p:nvSpPr>
        <p:spPr>
          <a:xfrm>
            <a:off x="852800" y="1889661"/>
            <a:ext cx="1278028"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L1</a:t>
            </a:r>
            <a:r>
              <a:rPr kumimoji="1" lang="zh-CN" altLang="en-US" dirty="0"/>
              <a:t> </a:t>
            </a:r>
            <a:r>
              <a:rPr kumimoji="1" lang="en-US" altLang="zh-CN" dirty="0"/>
              <a:t>trace</a:t>
            </a:r>
          </a:p>
          <a:p>
            <a:pPr algn="ctr"/>
            <a:r>
              <a:rPr kumimoji="1" lang="en-US" altLang="zh-CN" dirty="0"/>
              <a:t>L2</a:t>
            </a:r>
            <a:r>
              <a:rPr kumimoji="1" lang="zh-CN" altLang="en-US" dirty="0"/>
              <a:t> </a:t>
            </a:r>
            <a:r>
              <a:rPr kumimoji="1" lang="en-US" altLang="zh-CN" dirty="0"/>
              <a:t>trace</a:t>
            </a:r>
            <a:endParaRPr kumimoji="1" lang="zh-CN" altLang="en-US" dirty="0"/>
          </a:p>
        </p:txBody>
      </p:sp>
      <p:cxnSp>
        <p:nvCxnSpPr>
          <p:cNvPr id="57" name="直线箭头连接符 56">
            <a:extLst>
              <a:ext uri="{FF2B5EF4-FFF2-40B4-BE49-F238E27FC236}">
                <a16:creationId xmlns:a16="http://schemas.microsoft.com/office/drawing/2014/main" id="{599C5ADB-90F5-CB34-424A-9B725DAC094B}"/>
              </a:ext>
            </a:extLst>
          </p:cNvPr>
          <p:cNvCxnSpPr>
            <a:cxnSpLocks/>
            <a:stCxn id="55" idx="2"/>
          </p:cNvCxnSpPr>
          <p:nvPr/>
        </p:nvCxnSpPr>
        <p:spPr>
          <a:xfrm flipH="1">
            <a:off x="1489655" y="2535992"/>
            <a:ext cx="2159" cy="2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51A522E6-8407-1654-5713-67CC1549C85F}"/>
              </a:ext>
            </a:extLst>
          </p:cNvPr>
          <p:cNvSpPr txBox="1"/>
          <p:nvPr/>
        </p:nvSpPr>
        <p:spPr>
          <a:xfrm>
            <a:off x="3118634" y="1786651"/>
            <a:ext cx="4792273" cy="923330"/>
          </a:xfrm>
          <a:prstGeom prst="rect">
            <a:avLst/>
          </a:prstGeom>
          <a:noFill/>
        </p:spPr>
        <p:txBody>
          <a:bodyPr wrap="square" rtlCol="0">
            <a:spAutoFit/>
          </a:bodyPr>
          <a:lstStyle/>
          <a:p>
            <a:r>
              <a:rPr kumimoji="1" lang="zh-CN" altLang="en-US" dirty="0"/>
              <a:t>我们训练了一个卷积模型对</a:t>
            </a:r>
            <a:r>
              <a:rPr kumimoji="1" lang="en-US" altLang="zh-CN" dirty="0"/>
              <a:t>trace</a:t>
            </a:r>
            <a:r>
              <a:rPr kumimoji="1" lang="zh-CN" altLang="en-US" dirty="0"/>
              <a:t>数据进行分类，</a:t>
            </a:r>
            <a:endParaRPr kumimoji="1" lang="en-US" altLang="zh-CN" dirty="0"/>
          </a:p>
          <a:p>
            <a:r>
              <a:rPr kumimoji="1" lang="zh-CN" altLang="en-US" dirty="0"/>
              <a:t>并测量了不同输入长度下（视频播放前</a:t>
            </a:r>
            <a:r>
              <a:rPr kumimoji="1" lang="en-US" altLang="zh-CN" dirty="0"/>
              <a:t>n</a:t>
            </a:r>
            <a:r>
              <a:rPr kumimoji="1" lang="zh-CN" altLang="en-US" dirty="0"/>
              <a:t>秒）的分类准确率：</a:t>
            </a:r>
          </a:p>
        </p:txBody>
      </p:sp>
      <p:graphicFrame>
        <p:nvGraphicFramePr>
          <p:cNvPr id="69" name="表格 68">
            <a:extLst>
              <a:ext uri="{FF2B5EF4-FFF2-40B4-BE49-F238E27FC236}">
                <a16:creationId xmlns:a16="http://schemas.microsoft.com/office/drawing/2014/main" id="{54C94E35-D265-7294-99FC-3A9B0AC63796}"/>
              </a:ext>
            </a:extLst>
          </p:cNvPr>
          <p:cNvGraphicFramePr>
            <a:graphicFrameLocks noGrp="1"/>
          </p:cNvGraphicFramePr>
          <p:nvPr>
            <p:extLst>
              <p:ext uri="{D42A27DB-BD31-4B8C-83A1-F6EECF244321}">
                <p14:modId xmlns:p14="http://schemas.microsoft.com/office/powerpoint/2010/main" val="17045611"/>
              </p:ext>
            </p:extLst>
          </p:nvPr>
        </p:nvGraphicFramePr>
        <p:xfrm>
          <a:off x="3118634" y="2807026"/>
          <a:ext cx="5084065" cy="675640"/>
        </p:xfrm>
        <a:graphic>
          <a:graphicData uri="http://schemas.openxmlformats.org/drawingml/2006/table">
            <a:tbl>
              <a:tblPr firstRow="1" bandRow="1">
                <a:tableStyleId>{5C22544A-7EE6-4342-B048-85BDC9FD1C3A}</a:tableStyleId>
              </a:tblPr>
              <a:tblGrid>
                <a:gridCol w="726295">
                  <a:extLst>
                    <a:ext uri="{9D8B030D-6E8A-4147-A177-3AD203B41FA5}">
                      <a16:colId xmlns:a16="http://schemas.microsoft.com/office/drawing/2014/main" val="1749796948"/>
                    </a:ext>
                  </a:extLst>
                </a:gridCol>
                <a:gridCol w="726295">
                  <a:extLst>
                    <a:ext uri="{9D8B030D-6E8A-4147-A177-3AD203B41FA5}">
                      <a16:colId xmlns:a16="http://schemas.microsoft.com/office/drawing/2014/main" val="4045126847"/>
                    </a:ext>
                  </a:extLst>
                </a:gridCol>
                <a:gridCol w="726295">
                  <a:extLst>
                    <a:ext uri="{9D8B030D-6E8A-4147-A177-3AD203B41FA5}">
                      <a16:colId xmlns:a16="http://schemas.microsoft.com/office/drawing/2014/main" val="2164121092"/>
                    </a:ext>
                  </a:extLst>
                </a:gridCol>
                <a:gridCol w="726295">
                  <a:extLst>
                    <a:ext uri="{9D8B030D-6E8A-4147-A177-3AD203B41FA5}">
                      <a16:colId xmlns:a16="http://schemas.microsoft.com/office/drawing/2014/main" val="2222941350"/>
                    </a:ext>
                  </a:extLst>
                </a:gridCol>
                <a:gridCol w="726295">
                  <a:extLst>
                    <a:ext uri="{9D8B030D-6E8A-4147-A177-3AD203B41FA5}">
                      <a16:colId xmlns:a16="http://schemas.microsoft.com/office/drawing/2014/main" val="1466334942"/>
                    </a:ext>
                  </a:extLst>
                </a:gridCol>
                <a:gridCol w="726295">
                  <a:extLst>
                    <a:ext uri="{9D8B030D-6E8A-4147-A177-3AD203B41FA5}">
                      <a16:colId xmlns:a16="http://schemas.microsoft.com/office/drawing/2014/main" val="2107678723"/>
                    </a:ext>
                  </a:extLst>
                </a:gridCol>
                <a:gridCol w="726295">
                  <a:extLst>
                    <a:ext uri="{9D8B030D-6E8A-4147-A177-3AD203B41FA5}">
                      <a16:colId xmlns:a16="http://schemas.microsoft.com/office/drawing/2014/main" val="3955027993"/>
                    </a:ext>
                  </a:extLst>
                </a:gridCol>
              </a:tblGrid>
              <a:tr h="0">
                <a:tc>
                  <a:txBody>
                    <a:bodyPr/>
                    <a:lstStyle/>
                    <a:p>
                      <a:pPr algn="ctr"/>
                      <a:r>
                        <a:rPr lang="en-US" altLang="zh-CN" sz="1400" b="0" dirty="0"/>
                        <a:t>n</a:t>
                      </a:r>
                      <a:endParaRPr lang="zh-CN" altLang="en-US" sz="1400" b="0" dirty="0"/>
                    </a:p>
                  </a:txBody>
                  <a:tcPr/>
                </a:tc>
                <a:tc>
                  <a:txBody>
                    <a:bodyPr/>
                    <a:lstStyle/>
                    <a:p>
                      <a:pPr algn="ctr"/>
                      <a:r>
                        <a:rPr lang="en-US" altLang="zh-CN" sz="1400" b="0" dirty="0"/>
                        <a:t>20</a:t>
                      </a:r>
                      <a:endParaRPr lang="zh-CN" altLang="en-US" sz="1400" b="0" dirty="0"/>
                    </a:p>
                  </a:txBody>
                  <a:tcPr/>
                </a:tc>
                <a:tc>
                  <a:txBody>
                    <a:bodyPr/>
                    <a:lstStyle/>
                    <a:p>
                      <a:pPr algn="ctr"/>
                      <a:r>
                        <a:rPr lang="en-US" altLang="zh-CN" sz="1400" b="0" dirty="0"/>
                        <a:t>30</a:t>
                      </a:r>
                      <a:endParaRPr lang="zh-CN" altLang="en-US" sz="1400" b="0" dirty="0"/>
                    </a:p>
                  </a:txBody>
                  <a:tcPr/>
                </a:tc>
                <a:tc>
                  <a:txBody>
                    <a:bodyPr/>
                    <a:lstStyle/>
                    <a:p>
                      <a:pPr algn="ctr"/>
                      <a:r>
                        <a:rPr lang="en-US" altLang="zh-CN" sz="1400" b="0" dirty="0"/>
                        <a:t>50</a:t>
                      </a:r>
                      <a:endParaRPr lang="zh-CN" altLang="en-US" sz="1400" b="0" dirty="0"/>
                    </a:p>
                  </a:txBody>
                  <a:tcPr/>
                </a:tc>
                <a:tc>
                  <a:txBody>
                    <a:bodyPr/>
                    <a:lstStyle/>
                    <a:p>
                      <a:pPr algn="ctr"/>
                      <a:r>
                        <a:rPr lang="en-US" altLang="zh-CN" sz="1400" b="0" dirty="0"/>
                        <a:t>100</a:t>
                      </a:r>
                      <a:endParaRPr lang="zh-CN" altLang="en-US" sz="1400" b="0" dirty="0"/>
                    </a:p>
                  </a:txBody>
                  <a:tcPr/>
                </a:tc>
                <a:tc>
                  <a:txBody>
                    <a:bodyPr/>
                    <a:lstStyle/>
                    <a:p>
                      <a:pPr algn="ctr"/>
                      <a:r>
                        <a:rPr lang="en-US" altLang="zh-CN" sz="1400" b="0" dirty="0"/>
                        <a:t>200</a:t>
                      </a:r>
                      <a:endParaRPr lang="zh-CN" altLang="en-US" sz="1400" b="0" dirty="0"/>
                    </a:p>
                  </a:txBody>
                  <a:tcPr/>
                </a:tc>
                <a:tc>
                  <a:txBody>
                    <a:bodyPr/>
                    <a:lstStyle/>
                    <a:p>
                      <a:pPr algn="ctr"/>
                      <a:r>
                        <a:rPr lang="en-US" altLang="zh-CN" sz="1400" b="0" dirty="0"/>
                        <a:t>300</a:t>
                      </a:r>
                      <a:endParaRPr lang="zh-CN" altLang="en-US" sz="1400" b="0" dirty="0"/>
                    </a:p>
                  </a:txBody>
                  <a:tcPr/>
                </a:tc>
                <a:extLst>
                  <a:ext uri="{0D108BD9-81ED-4DB2-BD59-A6C34878D82A}">
                    <a16:rowId xmlns:a16="http://schemas.microsoft.com/office/drawing/2014/main" val="848097471"/>
                  </a:ext>
                </a:extLst>
              </a:tr>
              <a:tr h="370840">
                <a:tc>
                  <a:txBody>
                    <a:bodyPr/>
                    <a:lstStyle/>
                    <a:p>
                      <a:r>
                        <a:rPr lang="zh-CN" altLang="en-US" sz="1400" b="0" dirty="0"/>
                        <a:t>准确率</a:t>
                      </a:r>
                    </a:p>
                  </a:txBody>
                  <a:tcPr/>
                </a:tc>
                <a:tc>
                  <a:txBody>
                    <a:bodyPr/>
                    <a:lstStyle/>
                    <a:p>
                      <a:r>
                        <a:rPr lang="en-US" altLang="zh-CN" sz="1400" b="0" dirty="0"/>
                        <a:t>77.0%</a:t>
                      </a:r>
                      <a:endParaRPr lang="zh-CN" altLang="en-US" sz="1400" b="0" dirty="0"/>
                    </a:p>
                  </a:txBody>
                  <a:tcPr/>
                </a:tc>
                <a:tc>
                  <a:txBody>
                    <a:bodyPr/>
                    <a:lstStyle/>
                    <a:p>
                      <a:r>
                        <a:rPr lang="en-US" altLang="zh-CN" sz="1400" b="0" dirty="0"/>
                        <a:t>80.5%</a:t>
                      </a:r>
                      <a:endParaRPr lang="zh-CN" altLang="en-US" sz="1400" b="0" dirty="0"/>
                    </a:p>
                  </a:txBody>
                  <a:tcPr/>
                </a:tc>
                <a:tc>
                  <a:txBody>
                    <a:bodyPr/>
                    <a:lstStyle/>
                    <a:p>
                      <a:r>
                        <a:rPr lang="en-US" altLang="zh-CN" sz="1400" b="0" dirty="0"/>
                        <a:t>82.0%</a:t>
                      </a:r>
                      <a:endParaRPr lang="zh-CN" altLang="en-US" sz="1400" b="0" dirty="0"/>
                    </a:p>
                  </a:txBody>
                  <a:tcPr/>
                </a:tc>
                <a:tc>
                  <a:txBody>
                    <a:bodyPr/>
                    <a:lstStyle/>
                    <a:p>
                      <a:r>
                        <a:rPr lang="en-US" altLang="zh-CN" sz="1400" b="0" dirty="0"/>
                        <a:t>88.7%</a:t>
                      </a:r>
                      <a:endParaRPr lang="zh-CN" altLang="en-US" sz="1400" b="0" dirty="0"/>
                    </a:p>
                  </a:txBody>
                  <a:tcPr/>
                </a:tc>
                <a:tc>
                  <a:txBody>
                    <a:bodyPr/>
                    <a:lstStyle/>
                    <a:p>
                      <a:r>
                        <a:rPr lang="en-US" altLang="zh-CN" sz="1400" b="0" dirty="0"/>
                        <a:t>89.3%</a:t>
                      </a:r>
                      <a:endParaRPr lang="zh-CN" altLang="en-US" sz="1400" b="0" dirty="0"/>
                    </a:p>
                  </a:txBody>
                  <a:tcPr/>
                </a:tc>
                <a:tc>
                  <a:txBody>
                    <a:bodyPr/>
                    <a:lstStyle/>
                    <a:p>
                      <a:r>
                        <a:rPr lang="en-US" altLang="zh-CN" sz="1400" b="0" dirty="0"/>
                        <a:t>92.7%</a:t>
                      </a:r>
                      <a:endParaRPr lang="zh-CN" altLang="en-US" sz="1400" b="0" dirty="0"/>
                    </a:p>
                  </a:txBody>
                  <a:tcPr/>
                </a:tc>
                <a:extLst>
                  <a:ext uri="{0D108BD9-81ED-4DB2-BD59-A6C34878D82A}">
                    <a16:rowId xmlns:a16="http://schemas.microsoft.com/office/drawing/2014/main" val="1515740562"/>
                  </a:ext>
                </a:extLst>
              </a:tr>
            </a:tbl>
          </a:graphicData>
        </a:graphic>
      </p:graphicFrame>
      <p:cxnSp>
        <p:nvCxnSpPr>
          <p:cNvPr id="71" name="直线箭头连接符 70">
            <a:extLst>
              <a:ext uri="{FF2B5EF4-FFF2-40B4-BE49-F238E27FC236}">
                <a16:creationId xmlns:a16="http://schemas.microsoft.com/office/drawing/2014/main" id="{7CCAE774-707C-FC5C-D555-E5707521A4B7}"/>
              </a:ext>
            </a:extLst>
          </p:cNvPr>
          <p:cNvCxnSpPr>
            <a:stCxn id="53" idx="2"/>
          </p:cNvCxnSpPr>
          <p:nvPr/>
        </p:nvCxnSpPr>
        <p:spPr>
          <a:xfrm>
            <a:off x="1498799" y="5285787"/>
            <a:ext cx="0" cy="26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92EB0CA8-4AF5-C47B-3874-5705B1B73144}"/>
              </a:ext>
            </a:extLst>
          </p:cNvPr>
          <p:cNvSpPr/>
          <p:nvPr/>
        </p:nvSpPr>
        <p:spPr>
          <a:xfrm>
            <a:off x="859785" y="5541440"/>
            <a:ext cx="1278028"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t>分类结果</a:t>
            </a:r>
            <a:r>
              <a:rPr kumimoji="1" lang="en-US" altLang="zh-CN" dirty="0"/>
              <a:t>L1</a:t>
            </a:r>
            <a:r>
              <a:rPr kumimoji="1" lang="zh-CN" altLang="en-US" dirty="0"/>
              <a:t> 或 </a:t>
            </a:r>
            <a:r>
              <a:rPr kumimoji="1" lang="en-US" altLang="zh-CN" dirty="0"/>
              <a:t>L2</a:t>
            </a:r>
            <a:endParaRPr kumimoji="1" lang="zh-CN" altLang="en-US" dirty="0"/>
          </a:p>
        </p:txBody>
      </p:sp>
      <p:sp>
        <p:nvSpPr>
          <p:cNvPr id="73" name="矩形 72">
            <a:extLst>
              <a:ext uri="{FF2B5EF4-FFF2-40B4-BE49-F238E27FC236}">
                <a16:creationId xmlns:a16="http://schemas.microsoft.com/office/drawing/2014/main" id="{5019DFEE-D0C1-D7F6-3949-82FE9D70935F}"/>
              </a:ext>
            </a:extLst>
          </p:cNvPr>
          <p:cNvSpPr/>
          <p:nvPr/>
        </p:nvSpPr>
        <p:spPr>
          <a:xfrm>
            <a:off x="3175912" y="4793332"/>
            <a:ext cx="5084065" cy="2731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trace</a:t>
            </a:r>
            <a:endParaRPr kumimoji="1" lang="zh-CN" altLang="en-US" dirty="0"/>
          </a:p>
        </p:txBody>
      </p:sp>
      <p:sp>
        <p:nvSpPr>
          <p:cNvPr id="74" name="左大括号 73">
            <a:extLst>
              <a:ext uri="{FF2B5EF4-FFF2-40B4-BE49-F238E27FC236}">
                <a16:creationId xmlns:a16="http://schemas.microsoft.com/office/drawing/2014/main" id="{3152BDDC-AD77-9B08-1639-B4C5DA188140}"/>
              </a:ext>
            </a:extLst>
          </p:cNvPr>
          <p:cNvSpPr/>
          <p:nvPr/>
        </p:nvSpPr>
        <p:spPr>
          <a:xfrm rot="16200000">
            <a:off x="3848948" y="4430490"/>
            <a:ext cx="331672" cy="1677742"/>
          </a:xfrm>
          <a:prstGeom prst="leftBrace">
            <a:avLst>
              <a:gd name="adj1" fmla="val 8333"/>
              <a:gd name="adj2" fmla="val 4082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5" name="文本框 74">
            <a:extLst>
              <a:ext uri="{FF2B5EF4-FFF2-40B4-BE49-F238E27FC236}">
                <a16:creationId xmlns:a16="http://schemas.microsoft.com/office/drawing/2014/main" id="{79E0978E-EC78-86AE-9E92-A4D9C37041FB}"/>
              </a:ext>
            </a:extLst>
          </p:cNvPr>
          <p:cNvSpPr txBox="1"/>
          <p:nvPr/>
        </p:nvSpPr>
        <p:spPr>
          <a:xfrm>
            <a:off x="3126961" y="5490728"/>
            <a:ext cx="1923472" cy="646331"/>
          </a:xfrm>
          <a:prstGeom prst="rect">
            <a:avLst/>
          </a:prstGeom>
          <a:noFill/>
        </p:spPr>
        <p:txBody>
          <a:bodyPr wrap="square" rtlCol="0">
            <a:spAutoFit/>
          </a:bodyPr>
          <a:lstStyle/>
          <a:p>
            <a:r>
              <a:rPr kumimoji="1" lang="zh-CN" altLang="en-US" dirty="0"/>
              <a:t>使用前</a:t>
            </a:r>
            <a:r>
              <a:rPr kumimoji="1" lang="en-US" altLang="zh-CN" dirty="0"/>
              <a:t>300</a:t>
            </a:r>
            <a:r>
              <a:rPr kumimoji="1" lang="zh-CN" altLang="en-US" dirty="0"/>
              <a:t>秒进行带宽分类</a:t>
            </a:r>
          </a:p>
        </p:txBody>
      </p:sp>
      <p:sp>
        <p:nvSpPr>
          <p:cNvPr id="78" name="文本框 77">
            <a:extLst>
              <a:ext uri="{FF2B5EF4-FFF2-40B4-BE49-F238E27FC236}">
                <a16:creationId xmlns:a16="http://schemas.microsoft.com/office/drawing/2014/main" id="{2F2FD21D-3F6D-35F3-C090-17D3061938C1}"/>
              </a:ext>
            </a:extLst>
          </p:cNvPr>
          <p:cNvSpPr txBox="1"/>
          <p:nvPr/>
        </p:nvSpPr>
        <p:spPr>
          <a:xfrm>
            <a:off x="3142500" y="3489368"/>
            <a:ext cx="5005277" cy="1200329"/>
          </a:xfrm>
          <a:prstGeom prst="rect">
            <a:avLst/>
          </a:prstGeom>
          <a:noFill/>
        </p:spPr>
        <p:txBody>
          <a:bodyPr wrap="square" rtlCol="0">
            <a:spAutoFit/>
          </a:bodyPr>
          <a:lstStyle/>
          <a:p>
            <a:r>
              <a:rPr kumimoji="1" lang="zh-CN" altLang="en-US" dirty="0"/>
              <a:t>实验得知，带宽分类准确率与输入的前</a:t>
            </a:r>
            <a:r>
              <a:rPr kumimoji="1" lang="en-US" altLang="zh-CN" dirty="0"/>
              <a:t>n</a:t>
            </a:r>
            <a:r>
              <a:rPr kumimoji="1" lang="zh-CN" altLang="en-US" dirty="0"/>
              <a:t>秒长度呈现正相关，因此我们选择</a:t>
            </a:r>
            <a:r>
              <a:rPr kumimoji="1" lang="en-US" altLang="zh-CN" dirty="0"/>
              <a:t>300</a:t>
            </a:r>
            <a:r>
              <a:rPr kumimoji="1" lang="zh-CN" altLang="en-US" dirty="0"/>
              <a:t>秒作为预测输入。当用户观看前面的视频不足</a:t>
            </a:r>
            <a:r>
              <a:rPr kumimoji="1" lang="en-US" altLang="zh-CN" dirty="0"/>
              <a:t>300</a:t>
            </a:r>
            <a:r>
              <a:rPr kumimoji="1" lang="zh-CN" altLang="en-US" dirty="0"/>
              <a:t>秒时也可以用更短的时间，例如广告时间等等进行预测。</a:t>
            </a:r>
          </a:p>
        </p:txBody>
      </p:sp>
      <p:sp>
        <p:nvSpPr>
          <p:cNvPr id="79" name="矩形 78">
            <a:extLst>
              <a:ext uri="{FF2B5EF4-FFF2-40B4-BE49-F238E27FC236}">
                <a16:creationId xmlns:a16="http://schemas.microsoft.com/office/drawing/2014/main" id="{4634A3AE-1BBF-7801-FE96-BCEF3728B12A}"/>
              </a:ext>
            </a:extLst>
          </p:cNvPr>
          <p:cNvSpPr/>
          <p:nvPr/>
        </p:nvSpPr>
        <p:spPr>
          <a:xfrm>
            <a:off x="4853655" y="4803756"/>
            <a:ext cx="45719" cy="35660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 name="直线箭头连接符 82">
            <a:extLst>
              <a:ext uri="{FF2B5EF4-FFF2-40B4-BE49-F238E27FC236}">
                <a16:creationId xmlns:a16="http://schemas.microsoft.com/office/drawing/2014/main" id="{719401C0-6D3B-8B40-9EF7-524D3D178701}"/>
              </a:ext>
            </a:extLst>
          </p:cNvPr>
          <p:cNvCxnSpPr>
            <a:cxnSpLocks/>
          </p:cNvCxnSpPr>
          <p:nvPr/>
        </p:nvCxnSpPr>
        <p:spPr>
          <a:xfrm>
            <a:off x="4963213" y="5201254"/>
            <a:ext cx="559884" cy="28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3016C1A7-D1AD-FCAC-E915-D97A9FA31394}"/>
              </a:ext>
            </a:extLst>
          </p:cNvPr>
          <p:cNvSpPr txBox="1"/>
          <p:nvPr/>
        </p:nvSpPr>
        <p:spPr>
          <a:xfrm>
            <a:off x="5344562" y="5501717"/>
            <a:ext cx="3127806" cy="646331"/>
          </a:xfrm>
          <a:prstGeom prst="rect">
            <a:avLst/>
          </a:prstGeom>
          <a:noFill/>
        </p:spPr>
        <p:txBody>
          <a:bodyPr wrap="square" rtlCol="0">
            <a:spAutoFit/>
          </a:bodyPr>
          <a:lstStyle/>
          <a:p>
            <a:r>
              <a:rPr kumimoji="1" lang="zh-CN" altLang="en-US" dirty="0"/>
              <a:t>视频开始播放，基于前面的预测结果选择相应的</a:t>
            </a:r>
            <a:r>
              <a:rPr kumimoji="1" lang="en-US" altLang="zh-CN" dirty="0"/>
              <a:t>ABR</a:t>
            </a:r>
            <a:r>
              <a:rPr kumimoji="1" lang="zh-CN" altLang="en-US" dirty="0"/>
              <a:t>模型</a:t>
            </a:r>
          </a:p>
        </p:txBody>
      </p:sp>
    </p:spTree>
    <p:extLst>
      <p:ext uri="{BB962C8B-B14F-4D97-AF65-F5344CB8AC3E}">
        <p14:creationId xmlns:p14="http://schemas.microsoft.com/office/powerpoint/2010/main" val="59603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159F40-CB21-F915-6672-31394B44B985}"/>
              </a:ext>
            </a:extLst>
          </p:cNvPr>
          <p:cNvSpPr txBox="1"/>
          <p:nvPr/>
        </p:nvSpPr>
        <p:spPr>
          <a:xfrm>
            <a:off x="195702" y="455834"/>
            <a:ext cx="3077434" cy="369332"/>
          </a:xfrm>
          <a:prstGeom prst="rect">
            <a:avLst/>
          </a:prstGeom>
          <a:noFill/>
        </p:spPr>
        <p:txBody>
          <a:bodyPr wrap="square">
            <a:spAutoFit/>
          </a:bodyPr>
          <a:lstStyle/>
          <a:p>
            <a:r>
              <a:rPr kumimoji="1" lang="en-US" altLang="zh-CN" sz="1800" b="1" dirty="0">
                <a:solidFill>
                  <a:srgbClr val="9F0713"/>
                </a:solidFill>
              </a:rPr>
              <a:t>BETA2</a:t>
            </a:r>
            <a:r>
              <a:rPr kumimoji="1" lang="zh-CN" altLang="en-US" sz="1800" b="1" dirty="0">
                <a:solidFill>
                  <a:srgbClr val="9F0713"/>
                </a:solidFill>
              </a:rPr>
              <a:t> 训练过程与测试结果</a:t>
            </a:r>
          </a:p>
        </p:txBody>
      </p:sp>
      <p:sp>
        <p:nvSpPr>
          <p:cNvPr id="9" name="矩形 8">
            <a:extLst>
              <a:ext uri="{FF2B5EF4-FFF2-40B4-BE49-F238E27FC236}">
                <a16:creationId xmlns:a16="http://schemas.microsoft.com/office/drawing/2014/main" id="{FF54C9CA-DE27-15A4-5E8D-DD1B4B074397}"/>
              </a:ext>
            </a:extLst>
          </p:cNvPr>
          <p:cNvSpPr/>
          <p:nvPr/>
        </p:nvSpPr>
        <p:spPr>
          <a:xfrm>
            <a:off x="0" y="0"/>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1D3DC1E1-FE94-2802-EDB2-6F5B882F226E}"/>
              </a:ext>
            </a:extLst>
          </p:cNvPr>
          <p:cNvSpPr/>
          <p:nvPr/>
        </p:nvSpPr>
        <p:spPr>
          <a:xfrm>
            <a:off x="2825464" y="2712899"/>
            <a:ext cx="1849582" cy="498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zh-CN" altLang="en-US" dirty="0"/>
              <a:t>带宽分类模型</a:t>
            </a:r>
          </a:p>
        </p:txBody>
      </p:sp>
      <p:cxnSp>
        <p:nvCxnSpPr>
          <p:cNvPr id="4" name="直线箭头连接符 3">
            <a:extLst>
              <a:ext uri="{FF2B5EF4-FFF2-40B4-BE49-F238E27FC236}">
                <a16:creationId xmlns:a16="http://schemas.microsoft.com/office/drawing/2014/main" id="{38CD9F28-45E6-55B0-48D2-C83B72CFA43A}"/>
              </a:ext>
            </a:extLst>
          </p:cNvPr>
          <p:cNvCxnSpPr>
            <a:endCxn id="2" idx="1"/>
          </p:cNvCxnSpPr>
          <p:nvPr/>
        </p:nvCxnSpPr>
        <p:spPr>
          <a:xfrm>
            <a:off x="2139663" y="2962280"/>
            <a:ext cx="6858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E94F48F2-BB67-4A27-CC10-54D914E2ED16}"/>
              </a:ext>
            </a:extLst>
          </p:cNvPr>
          <p:cNvSpPr/>
          <p:nvPr/>
        </p:nvSpPr>
        <p:spPr>
          <a:xfrm>
            <a:off x="1329171" y="2712899"/>
            <a:ext cx="820883" cy="498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trace</a:t>
            </a:r>
            <a:endParaRPr kumimoji="1" lang="zh-CN" altLang="en-US" dirty="0"/>
          </a:p>
        </p:txBody>
      </p:sp>
      <p:sp>
        <p:nvSpPr>
          <p:cNvPr id="13" name="矩形 12">
            <a:extLst>
              <a:ext uri="{FF2B5EF4-FFF2-40B4-BE49-F238E27FC236}">
                <a16:creationId xmlns:a16="http://schemas.microsoft.com/office/drawing/2014/main" id="{C4DAC7A8-ECA3-116F-6761-EA484774451B}"/>
              </a:ext>
            </a:extLst>
          </p:cNvPr>
          <p:cNvSpPr/>
          <p:nvPr/>
        </p:nvSpPr>
        <p:spPr>
          <a:xfrm>
            <a:off x="5319283" y="2286868"/>
            <a:ext cx="1849582" cy="498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BETA-L1</a:t>
            </a:r>
            <a:endParaRPr kumimoji="1" lang="zh-CN" altLang="en-US" dirty="0"/>
          </a:p>
        </p:txBody>
      </p:sp>
      <p:sp>
        <p:nvSpPr>
          <p:cNvPr id="14" name="矩形 13">
            <a:extLst>
              <a:ext uri="{FF2B5EF4-FFF2-40B4-BE49-F238E27FC236}">
                <a16:creationId xmlns:a16="http://schemas.microsoft.com/office/drawing/2014/main" id="{A41F7F96-BA5F-14A2-A0D1-D5E9FB9C2000}"/>
              </a:ext>
            </a:extLst>
          </p:cNvPr>
          <p:cNvSpPr/>
          <p:nvPr/>
        </p:nvSpPr>
        <p:spPr>
          <a:xfrm>
            <a:off x="5319283" y="3024622"/>
            <a:ext cx="1849582" cy="4987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BETA-L2</a:t>
            </a:r>
            <a:endParaRPr kumimoji="1" lang="zh-CN" altLang="en-US" dirty="0"/>
          </a:p>
        </p:txBody>
      </p:sp>
      <p:cxnSp>
        <p:nvCxnSpPr>
          <p:cNvPr id="16" name="直线箭头连接符 15">
            <a:extLst>
              <a:ext uri="{FF2B5EF4-FFF2-40B4-BE49-F238E27FC236}">
                <a16:creationId xmlns:a16="http://schemas.microsoft.com/office/drawing/2014/main" id="{16020DAF-7A20-6979-23DE-EAE34954D3FC}"/>
              </a:ext>
            </a:extLst>
          </p:cNvPr>
          <p:cNvCxnSpPr>
            <a:stCxn id="2" idx="3"/>
            <a:endCxn id="13" idx="1"/>
          </p:cNvCxnSpPr>
          <p:nvPr/>
        </p:nvCxnSpPr>
        <p:spPr>
          <a:xfrm flipV="1">
            <a:off x="4675046" y="2536250"/>
            <a:ext cx="644237" cy="426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CBF28941-D7B8-D300-949A-C0BB924EFB68}"/>
              </a:ext>
            </a:extLst>
          </p:cNvPr>
          <p:cNvCxnSpPr>
            <a:cxnSpLocks/>
            <a:stCxn id="2" idx="3"/>
            <a:endCxn id="14" idx="1"/>
          </p:cNvCxnSpPr>
          <p:nvPr/>
        </p:nvCxnSpPr>
        <p:spPr>
          <a:xfrm>
            <a:off x="4675046" y="2962281"/>
            <a:ext cx="644237" cy="3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60FFD4F-A39E-419F-C1B6-B0FB4E9D6D48}"/>
              </a:ext>
            </a:extLst>
          </p:cNvPr>
          <p:cNvSpPr txBox="1"/>
          <p:nvPr/>
        </p:nvSpPr>
        <p:spPr>
          <a:xfrm>
            <a:off x="607060" y="1044332"/>
            <a:ext cx="7929880" cy="923330"/>
          </a:xfrm>
          <a:prstGeom prst="rect">
            <a:avLst/>
          </a:prstGeom>
          <a:noFill/>
        </p:spPr>
        <p:txBody>
          <a:bodyPr wrap="square" rtlCol="0">
            <a:spAutoFit/>
          </a:bodyPr>
          <a:lstStyle/>
          <a:p>
            <a:r>
              <a:rPr kumimoji="1" lang="zh-CN" altLang="en-US" dirty="0"/>
              <a:t>我们使用带宽分类模型对原本的</a:t>
            </a:r>
            <a:r>
              <a:rPr kumimoji="1" lang="en-US" altLang="zh-CN" dirty="0"/>
              <a:t>5000</a:t>
            </a:r>
            <a:r>
              <a:rPr kumimoji="1" lang="zh-CN" altLang="en-US" dirty="0"/>
              <a:t>个训练样本进行分类，并且对经过预训练的普通</a:t>
            </a:r>
            <a:r>
              <a:rPr kumimoji="1" lang="en-US" altLang="zh-CN" dirty="0"/>
              <a:t>BETA</a:t>
            </a:r>
            <a:r>
              <a:rPr kumimoji="1" lang="zh-CN" altLang="en-US" dirty="0"/>
              <a:t>模型分别使用</a:t>
            </a:r>
            <a:r>
              <a:rPr kumimoji="1" lang="en-US" altLang="zh-CN" dirty="0"/>
              <a:t>L1</a:t>
            </a:r>
            <a:r>
              <a:rPr kumimoji="1" lang="zh-CN" altLang="en-US" dirty="0"/>
              <a:t>和</a:t>
            </a:r>
            <a:r>
              <a:rPr kumimoji="1" lang="en-US" altLang="zh-CN" dirty="0"/>
              <a:t>L2</a:t>
            </a:r>
            <a:r>
              <a:rPr kumimoji="1" lang="zh-CN" altLang="en-US" dirty="0"/>
              <a:t>数据再训练，得到</a:t>
            </a:r>
            <a:r>
              <a:rPr kumimoji="1" lang="en-US" altLang="zh-CN" dirty="0"/>
              <a:t>BETA-L1</a:t>
            </a:r>
            <a:r>
              <a:rPr kumimoji="1" lang="zh-CN" altLang="en-US" dirty="0"/>
              <a:t>和</a:t>
            </a:r>
            <a:r>
              <a:rPr kumimoji="1" lang="en-US" altLang="zh-CN" dirty="0"/>
              <a:t>BETA-L2</a:t>
            </a:r>
            <a:r>
              <a:rPr kumimoji="1" lang="zh-CN" altLang="en-US" dirty="0"/>
              <a:t>，并将其与带宽分类模型共同组成一个新的</a:t>
            </a:r>
            <a:r>
              <a:rPr kumimoji="1" lang="en-US" altLang="zh-CN" dirty="0"/>
              <a:t>ABR</a:t>
            </a:r>
            <a:r>
              <a:rPr kumimoji="1" lang="zh-CN" altLang="en-US" dirty="0"/>
              <a:t>决策模型（如下图所示）</a:t>
            </a:r>
            <a:endParaRPr kumimoji="1" lang="en-US" altLang="zh-CN" dirty="0"/>
          </a:p>
        </p:txBody>
      </p:sp>
      <p:sp>
        <p:nvSpPr>
          <p:cNvPr id="28" name="矩形 27">
            <a:extLst>
              <a:ext uri="{FF2B5EF4-FFF2-40B4-BE49-F238E27FC236}">
                <a16:creationId xmlns:a16="http://schemas.microsoft.com/office/drawing/2014/main" id="{95CD96E0-D09F-4D87-1233-A44C75BD5675}"/>
              </a:ext>
            </a:extLst>
          </p:cNvPr>
          <p:cNvSpPr/>
          <p:nvPr/>
        </p:nvSpPr>
        <p:spPr>
          <a:xfrm>
            <a:off x="2544909" y="2126543"/>
            <a:ext cx="4904509" cy="157941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5E20D2AB-6133-F921-5BBE-8EA6ABF3A306}"/>
              </a:ext>
            </a:extLst>
          </p:cNvPr>
          <p:cNvSpPr txBox="1"/>
          <p:nvPr/>
        </p:nvSpPr>
        <p:spPr>
          <a:xfrm>
            <a:off x="2566553" y="2157716"/>
            <a:ext cx="1226128" cy="307777"/>
          </a:xfrm>
          <a:prstGeom prst="rect">
            <a:avLst/>
          </a:prstGeom>
          <a:noFill/>
        </p:spPr>
        <p:txBody>
          <a:bodyPr wrap="square" rtlCol="0">
            <a:spAutoFit/>
          </a:bodyPr>
          <a:lstStyle/>
          <a:p>
            <a:r>
              <a:rPr kumimoji="1" lang="en-US" altLang="zh-CN" sz="1400" dirty="0"/>
              <a:t>BETA2</a:t>
            </a:r>
            <a:r>
              <a:rPr kumimoji="1" lang="zh-CN" altLang="en-US" sz="1400" dirty="0"/>
              <a:t>模型</a:t>
            </a:r>
          </a:p>
        </p:txBody>
      </p:sp>
      <p:sp>
        <p:nvSpPr>
          <p:cNvPr id="32" name="文本框 31">
            <a:extLst>
              <a:ext uri="{FF2B5EF4-FFF2-40B4-BE49-F238E27FC236}">
                <a16:creationId xmlns:a16="http://schemas.microsoft.com/office/drawing/2014/main" id="{D6DE03C5-97C0-7E7C-8188-7AE7CB4A2F8E}"/>
              </a:ext>
            </a:extLst>
          </p:cNvPr>
          <p:cNvSpPr txBox="1"/>
          <p:nvPr/>
        </p:nvSpPr>
        <p:spPr>
          <a:xfrm>
            <a:off x="607060" y="3953367"/>
            <a:ext cx="7929880" cy="923330"/>
          </a:xfrm>
          <a:prstGeom prst="rect">
            <a:avLst/>
          </a:prstGeom>
          <a:noFill/>
        </p:spPr>
        <p:txBody>
          <a:bodyPr wrap="square" rtlCol="0">
            <a:spAutoFit/>
          </a:bodyPr>
          <a:lstStyle/>
          <a:p>
            <a:r>
              <a:rPr kumimoji="1" lang="zh-CN" altLang="en-US" dirty="0"/>
              <a:t>由于不同的模型采用不同的决策策略，</a:t>
            </a:r>
            <a:r>
              <a:rPr kumimoji="1" lang="en-US" altLang="zh-CN" dirty="0"/>
              <a:t>BETA2</a:t>
            </a:r>
            <a:r>
              <a:rPr kumimoji="1" lang="zh-CN" altLang="en-US" dirty="0"/>
              <a:t>中的</a:t>
            </a:r>
            <a:r>
              <a:rPr kumimoji="1" lang="en-US" altLang="zh-CN" dirty="0"/>
              <a:t>BETA-L1</a:t>
            </a:r>
            <a:r>
              <a:rPr kumimoji="1" lang="zh-CN" altLang="en-US" dirty="0"/>
              <a:t>和</a:t>
            </a:r>
            <a:r>
              <a:rPr kumimoji="1" lang="en-US" altLang="zh-CN" dirty="0"/>
              <a:t>BETA-L2</a:t>
            </a:r>
            <a:r>
              <a:rPr kumimoji="1" lang="zh-CN" altLang="en-US" dirty="0"/>
              <a:t>在相应的测试集上均有较大提升，综合</a:t>
            </a:r>
            <a:r>
              <a:rPr kumimoji="1" lang="en-US" altLang="zh-CN" dirty="0"/>
              <a:t>QoE</a:t>
            </a:r>
            <a:r>
              <a:rPr kumimoji="1" lang="zh-CN" altLang="en-US" dirty="0"/>
              <a:t>相较</a:t>
            </a:r>
            <a:r>
              <a:rPr kumimoji="1" lang="en-US" altLang="zh-CN" dirty="0"/>
              <a:t>BETA</a:t>
            </a:r>
            <a:r>
              <a:rPr kumimoji="1" lang="zh-CN" altLang="en-US" dirty="0"/>
              <a:t>提升</a:t>
            </a:r>
            <a:r>
              <a:rPr kumimoji="1" lang="en-US" altLang="zh-CN" dirty="0"/>
              <a:t>9.5%</a:t>
            </a:r>
            <a:r>
              <a:rPr kumimoji="1" lang="zh-CN" altLang="en-US" dirty="0"/>
              <a:t>，相比</a:t>
            </a:r>
            <a:r>
              <a:rPr kumimoji="1" lang="en-US" altLang="zh-CN" dirty="0"/>
              <a:t>DDPG</a:t>
            </a:r>
            <a:r>
              <a:rPr kumimoji="1" lang="zh-CN" altLang="en-US" dirty="0"/>
              <a:t>提升</a:t>
            </a:r>
            <a:r>
              <a:rPr kumimoji="1" lang="en-US" altLang="zh-CN" dirty="0"/>
              <a:t>16.9%</a:t>
            </a:r>
            <a:r>
              <a:rPr kumimoji="1" lang="zh-CN" altLang="en-US" dirty="0"/>
              <a:t>相比</a:t>
            </a:r>
            <a:r>
              <a:rPr kumimoji="1" lang="en-US" altLang="zh-CN" dirty="0"/>
              <a:t>Pensieve</a:t>
            </a:r>
            <a:r>
              <a:rPr kumimoji="1" lang="zh-CN" altLang="en-US" dirty="0"/>
              <a:t>等算法提升</a:t>
            </a:r>
            <a:r>
              <a:rPr kumimoji="1" lang="en-US" altLang="zh-CN" dirty="0"/>
              <a:t>20-30%</a:t>
            </a:r>
          </a:p>
        </p:txBody>
      </p:sp>
      <p:graphicFrame>
        <p:nvGraphicFramePr>
          <p:cNvPr id="33" name="表格 32">
            <a:extLst>
              <a:ext uri="{FF2B5EF4-FFF2-40B4-BE49-F238E27FC236}">
                <a16:creationId xmlns:a16="http://schemas.microsoft.com/office/drawing/2014/main" id="{F8C59F04-71F7-6AA6-62AF-1871353362E4}"/>
              </a:ext>
            </a:extLst>
          </p:cNvPr>
          <p:cNvGraphicFramePr>
            <a:graphicFrameLocks noGrp="1"/>
          </p:cNvGraphicFramePr>
          <p:nvPr>
            <p:extLst>
              <p:ext uri="{D42A27DB-BD31-4B8C-83A1-F6EECF244321}">
                <p14:modId xmlns:p14="http://schemas.microsoft.com/office/powerpoint/2010/main" val="1411150854"/>
              </p:ext>
            </p:extLst>
          </p:nvPr>
        </p:nvGraphicFramePr>
        <p:xfrm>
          <a:off x="562844" y="5193585"/>
          <a:ext cx="8018312" cy="617448"/>
        </p:xfrm>
        <a:graphic>
          <a:graphicData uri="http://schemas.openxmlformats.org/drawingml/2006/table">
            <a:tbl>
              <a:tblPr firstRow="1" bandRow="1">
                <a:tableStyleId>{5C22544A-7EE6-4342-B048-85BDC9FD1C3A}</a:tableStyleId>
              </a:tblPr>
              <a:tblGrid>
                <a:gridCol w="1258923">
                  <a:extLst>
                    <a:ext uri="{9D8B030D-6E8A-4147-A177-3AD203B41FA5}">
                      <a16:colId xmlns:a16="http://schemas.microsoft.com/office/drawing/2014/main" val="3913714968"/>
                    </a:ext>
                  </a:extLst>
                </a:gridCol>
                <a:gridCol w="965627">
                  <a:extLst>
                    <a:ext uri="{9D8B030D-6E8A-4147-A177-3AD203B41FA5}">
                      <a16:colId xmlns:a16="http://schemas.microsoft.com/office/drawing/2014/main" val="368860875"/>
                    </a:ext>
                  </a:extLst>
                </a:gridCol>
                <a:gridCol w="965627">
                  <a:extLst>
                    <a:ext uri="{9D8B030D-6E8A-4147-A177-3AD203B41FA5}">
                      <a16:colId xmlns:a16="http://schemas.microsoft.com/office/drawing/2014/main" val="1473979913"/>
                    </a:ext>
                  </a:extLst>
                </a:gridCol>
                <a:gridCol w="965627">
                  <a:extLst>
                    <a:ext uri="{9D8B030D-6E8A-4147-A177-3AD203B41FA5}">
                      <a16:colId xmlns:a16="http://schemas.microsoft.com/office/drawing/2014/main" val="3877275027"/>
                    </a:ext>
                  </a:extLst>
                </a:gridCol>
                <a:gridCol w="965627">
                  <a:extLst>
                    <a:ext uri="{9D8B030D-6E8A-4147-A177-3AD203B41FA5}">
                      <a16:colId xmlns:a16="http://schemas.microsoft.com/office/drawing/2014/main" val="1945452137"/>
                    </a:ext>
                  </a:extLst>
                </a:gridCol>
                <a:gridCol w="965627">
                  <a:extLst>
                    <a:ext uri="{9D8B030D-6E8A-4147-A177-3AD203B41FA5}">
                      <a16:colId xmlns:a16="http://schemas.microsoft.com/office/drawing/2014/main" val="3877864368"/>
                    </a:ext>
                  </a:extLst>
                </a:gridCol>
                <a:gridCol w="965627">
                  <a:extLst>
                    <a:ext uri="{9D8B030D-6E8A-4147-A177-3AD203B41FA5}">
                      <a16:colId xmlns:a16="http://schemas.microsoft.com/office/drawing/2014/main" val="759718991"/>
                    </a:ext>
                  </a:extLst>
                </a:gridCol>
                <a:gridCol w="965627">
                  <a:extLst>
                    <a:ext uri="{9D8B030D-6E8A-4147-A177-3AD203B41FA5}">
                      <a16:colId xmlns:a16="http://schemas.microsoft.com/office/drawing/2014/main" val="186847715"/>
                    </a:ext>
                  </a:extLst>
                </a:gridCol>
              </a:tblGrid>
              <a:tr h="154500">
                <a:tc>
                  <a:txBody>
                    <a:bodyPr/>
                    <a:lstStyle/>
                    <a:p>
                      <a:pPr algn="ctr"/>
                      <a:r>
                        <a:rPr lang="zh-CN" altLang="en-US" sz="1400" dirty="0">
                          <a:solidFill>
                            <a:schemeClr val="tx1"/>
                          </a:solidFill>
                        </a:rPr>
                        <a:t>算法</a:t>
                      </a:r>
                    </a:p>
                  </a:txBody>
                  <a:tcPr/>
                </a:tc>
                <a:tc>
                  <a:txBody>
                    <a:bodyPr/>
                    <a:lstStyle/>
                    <a:p>
                      <a:pPr algn="ctr"/>
                      <a:r>
                        <a:rPr lang="en-US" altLang="zh-CN" sz="1400" dirty="0"/>
                        <a:t>BETA2</a:t>
                      </a:r>
                      <a:endParaRPr lang="zh-CN" altLang="en-US" sz="1400" dirty="0"/>
                    </a:p>
                  </a:txBody>
                  <a:tcPr/>
                </a:tc>
                <a:tc>
                  <a:txBody>
                    <a:bodyPr/>
                    <a:lstStyle/>
                    <a:p>
                      <a:pPr algn="ctr"/>
                      <a:r>
                        <a:rPr lang="en-US" altLang="zh-CN" sz="1400" dirty="0"/>
                        <a:t>BETA</a:t>
                      </a:r>
                      <a:endParaRPr lang="zh-CN" altLang="en-US" sz="1400" dirty="0"/>
                    </a:p>
                  </a:txBody>
                  <a:tcPr/>
                </a:tc>
                <a:tc>
                  <a:txBody>
                    <a:bodyPr/>
                    <a:lstStyle/>
                    <a:p>
                      <a:pPr algn="ctr"/>
                      <a:r>
                        <a:rPr lang="en-US" altLang="zh-CN" sz="1400" dirty="0"/>
                        <a:t>DDPG</a:t>
                      </a:r>
                      <a:endParaRPr lang="zh-CN" altLang="en-US" sz="1400" dirty="0"/>
                    </a:p>
                  </a:txBody>
                  <a:tcPr/>
                </a:tc>
                <a:tc>
                  <a:txBody>
                    <a:bodyPr/>
                    <a:lstStyle/>
                    <a:p>
                      <a:pPr algn="ctr"/>
                      <a:r>
                        <a:rPr lang="en-US" altLang="zh-CN" sz="1400" dirty="0"/>
                        <a:t>PPO</a:t>
                      </a:r>
                      <a:endParaRPr lang="zh-CN" altLang="en-US" sz="1400" dirty="0"/>
                    </a:p>
                  </a:txBody>
                  <a:tcPr/>
                </a:tc>
                <a:tc>
                  <a:txBody>
                    <a:bodyPr/>
                    <a:lstStyle/>
                    <a:p>
                      <a:pPr algn="ctr"/>
                      <a:r>
                        <a:rPr lang="en-US" altLang="zh-CN" sz="1400" dirty="0"/>
                        <a:t>DQN</a:t>
                      </a:r>
                      <a:endParaRPr lang="zh-CN" altLang="en-US" sz="1400" dirty="0"/>
                    </a:p>
                  </a:txBody>
                  <a:tcPr/>
                </a:tc>
                <a:tc>
                  <a:txBody>
                    <a:bodyPr/>
                    <a:lstStyle/>
                    <a:p>
                      <a:pPr algn="ctr"/>
                      <a:r>
                        <a:rPr lang="en-US" altLang="zh-CN" sz="1400" dirty="0"/>
                        <a:t>Pensieve</a:t>
                      </a:r>
                      <a:endParaRPr lang="zh-CN" altLang="en-US" sz="1400" dirty="0"/>
                    </a:p>
                  </a:txBody>
                  <a:tcPr/>
                </a:tc>
                <a:tc>
                  <a:txBody>
                    <a:bodyPr/>
                    <a:lstStyle/>
                    <a:p>
                      <a:pPr algn="ctr"/>
                      <a:r>
                        <a:rPr lang="en-US" altLang="zh-CN" sz="1400" dirty="0"/>
                        <a:t>SAC</a:t>
                      </a:r>
                      <a:endParaRPr lang="zh-CN" altLang="en-US" sz="1400" dirty="0"/>
                    </a:p>
                  </a:txBody>
                  <a:tcPr/>
                </a:tc>
                <a:extLst>
                  <a:ext uri="{0D108BD9-81ED-4DB2-BD59-A6C34878D82A}">
                    <a16:rowId xmlns:a16="http://schemas.microsoft.com/office/drawing/2014/main" val="1601923861"/>
                  </a:ext>
                </a:extLst>
              </a:tr>
              <a:tr h="312648">
                <a:tc>
                  <a:txBody>
                    <a:bodyPr/>
                    <a:lstStyle/>
                    <a:p>
                      <a:pPr algn="ctr"/>
                      <a:r>
                        <a:rPr lang="zh-CN" altLang="en-US" sz="1400" b="1" dirty="0"/>
                        <a:t>标准化</a:t>
                      </a:r>
                      <a:r>
                        <a:rPr lang="en-US" altLang="zh-CN" sz="1400" b="1" dirty="0"/>
                        <a:t>QoE</a:t>
                      </a:r>
                      <a:endParaRPr lang="zh-CN" altLang="en-US" sz="1400" b="1" dirty="0"/>
                    </a:p>
                  </a:txBody>
                  <a:tcPr/>
                </a:tc>
                <a:tc>
                  <a:txBody>
                    <a:bodyPr/>
                    <a:lstStyle/>
                    <a:p>
                      <a:pPr algn="ctr"/>
                      <a:r>
                        <a:rPr lang="en-US" altLang="zh-CN" sz="1400" dirty="0"/>
                        <a:t>1.000</a:t>
                      </a:r>
                      <a:endParaRPr lang="zh-CN" altLang="en-US" sz="1400" dirty="0"/>
                    </a:p>
                  </a:txBody>
                  <a:tcPr/>
                </a:tc>
                <a:tc>
                  <a:txBody>
                    <a:bodyPr/>
                    <a:lstStyle/>
                    <a:p>
                      <a:pPr algn="ctr"/>
                      <a:r>
                        <a:rPr lang="en-US" altLang="zh-CN" sz="1400" dirty="0"/>
                        <a:t>0.905</a:t>
                      </a:r>
                      <a:endParaRPr lang="zh-CN" altLang="en-US" sz="1400" dirty="0"/>
                    </a:p>
                  </a:txBody>
                  <a:tcPr/>
                </a:tc>
                <a:tc>
                  <a:txBody>
                    <a:bodyPr/>
                    <a:lstStyle/>
                    <a:p>
                      <a:pPr algn="ctr"/>
                      <a:r>
                        <a:rPr lang="en-US" altLang="zh-CN" sz="1400" dirty="0"/>
                        <a:t>0.831</a:t>
                      </a:r>
                      <a:endParaRPr lang="zh-CN" altLang="en-US" sz="1400" dirty="0"/>
                    </a:p>
                  </a:txBody>
                  <a:tcPr/>
                </a:tc>
                <a:tc>
                  <a:txBody>
                    <a:bodyPr/>
                    <a:lstStyle/>
                    <a:p>
                      <a:pPr algn="ctr"/>
                      <a:r>
                        <a:rPr lang="en-US" altLang="zh-CN" sz="1400" dirty="0"/>
                        <a:t>0.794</a:t>
                      </a:r>
                      <a:endParaRPr lang="zh-CN" altLang="en-US" sz="1400" dirty="0"/>
                    </a:p>
                  </a:txBody>
                  <a:tcPr/>
                </a:tc>
                <a:tc>
                  <a:txBody>
                    <a:bodyPr/>
                    <a:lstStyle/>
                    <a:p>
                      <a:pPr algn="ctr"/>
                      <a:r>
                        <a:rPr lang="en-US" altLang="zh-CN" sz="1400" dirty="0"/>
                        <a:t>0.750</a:t>
                      </a:r>
                      <a:endParaRPr lang="zh-CN" altLang="en-US" sz="1400" dirty="0"/>
                    </a:p>
                  </a:txBody>
                  <a:tcPr/>
                </a:tc>
                <a:tc>
                  <a:txBody>
                    <a:bodyPr/>
                    <a:lstStyle/>
                    <a:p>
                      <a:pPr algn="ctr"/>
                      <a:r>
                        <a:rPr lang="en-US" altLang="zh-CN" sz="1400" dirty="0"/>
                        <a:t>0.737</a:t>
                      </a:r>
                      <a:endParaRPr lang="zh-CN" altLang="en-US" sz="1400" dirty="0"/>
                    </a:p>
                  </a:txBody>
                  <a:tcPr/>
                </a:tc>
                <a:tc>
                  <a:txBody>
                    <a:bodyPr/>
                    <a:lstStyle/>
                    <a:p>
                      <a:pPr algn="ctr"/>
                      <a:r>
                        <a:rPr lang="en-US" altLang="zh-CN" sz="1400" dirty="0"/>
                        <a:t>0.723</a:t>
                      </a:r>
                      <a:endParaRPr lang="zh-CN" altLang="en-US" sz="1400" dirty="0"/>
                    </a:p>
                  </a:txBody>
                  <a:tcPr/>
                </a:tc>
                <a:extLst>
                  <a:ext uri="{0D108BD9-81ED-4DB2-BD59-A6C34878D82A}">
                    <a16:rowId xmlns:a16="http://schemas.microsoft.com/office/drawing/2014/main" val="4253528260"/>
                  </a:ext>
                </a:extLst>
              </a:tr>
            </a:tbl>
          </a:graphicData>
        </a:graphic>
      </p:graphicFrame>
    </p:spTree>
    <p:extLst>
      <p:ext uri="{BB962C8B-B14F-4D97-AF65-F5344CB8AC3E}">
        <p14:creationId xmlns:p14="http://schemas.microsoft.com/office/powerpoint/2010/main" val="113797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9BBCBDE-4194-C382-BDF1-67067906B83C}"/>
              </a:ext>
            </a:extLst>
          </p:cNvPr>
          <p:cNvPicPr>
            <a:picLocks noChangeAspect="1"/>
          </p:cNvPicPr>
          <p:nvPr/>
        </p:nvPicPr>
        <p:blipFill>
          <a:blip r:embed="rId2"/>
          <a:stretch>
            <a:fillRect/>
          </a:stretch>
        </p:blipFill>
        <p:spPr>
          <a:xfrm>
            <a:off x="4890683" y="786253"/>
            <a:ext cx="1890649" cy="1615312"/>
          </a:xfrm>
          <a:prstGeom prst="rect">
            <a:avLst/>
          </a:prstGeom>
        </p:spPr>
      </p:pic>
      <p:pic>
        <p:nvPicPr>
          <p:cNvPr id="11" name="图片 10">
            <a:extLst>
              <a:ext uri="{FF2B5EF4-FFF2-40B4-BE49-F238E27FC236}">
                <a16:creationId xmlns:a16="http://schemas.microsoft.com/office/drawing/2014/main" id="{1D603FF8-81AC-6D24-1E22-44250B977163}"/>
              </a:ext>
            </a:extLst>
          </p:cNvPr>
          <p:cNvPicPr>
            <a:picLocks noChangeAspect="1"/>
          </p:cNvPicPr>
          <p:nvPr/>
        </p:nvPicPr>
        <p:blipFill>
          <a:blip r:embed="rId3"/>
          <a:stretch>
            <a:fillRect/>
          </a:stretch>
        </p:blipFill>
        <p:spPr>
          <a:xfrm>
            <a:off x="2936943" y="809794"/>
            <a:ext cx="1890649" cy="1615312"/>
          </a:xfrm>
          <a:prstGeom prst="rect">
            <a:avLst/>
          </a:prstGeom>
        </p:spPr>
      </p:pic>
      <p:pic>
        <p:nvPicPr>
          <p:cNvPr id="13" name="图片 12">
            <a:extLst>
              <a:ext uri="{FF2B5EF4-FFF2-40B4-BE49-F238E27FC236}">
                <a16:creationId xmlns:a16="http://schemas.microsoft.com/office/drawing/2014/main" id="{03963355-87FB-08FB-3165-BA19742BA90F}"/>
              </a:ext>
            </a:extLst>
          </p:cNvPr>
          <p:cNvPicPr>
            <a:picLocks noChangeAspect="1"/>
          </p:cNvPicPr>
          <p:nvPr/>
        </p:nvPicPr>
        <p:blipFill>
          <a:blip r:embed="rId4"/>
          <a:stretch>
            <a:fillRect/>
          </a:stretch>
        </p:blipFill>
        <p:spPr>
          <a:xfrm>
            <a:off x="6881430" y="755803"/>
            <a:ext cx="1890649" cy="1615312"/>
          </a:xfrm>
          <a:prstGeom prst="rect">
            <a:avLst/>
          </a:prstGeom>
        </p:spPr>
      </p:pic>
      <p:sp>
        <p:nvSpPr>
          <p:cNvPr id="17" name="文本框 16">
            <a:extLst>
              <a:ext uri="{FF2B5EF4-FFF2-40B4-BE49-F238E27FC236}">
                <a16:creationId xmlns:a16="http://schemas.microsoft.com/office/drawing/2014/main" id="{5F70E9A9-E490-AC20-42D1-ACF7C0D3E4EF}"/>
              </a:ext>
            </a:extLst>
          </p:cNvPr>
          <p:cNvSpPr txBox="1"/>
          <p:nvPr/>
        </p:nvSpPr>
        <p:spPr>
          <a:xfrm>
            <a:off x="136826" y="466380"/>
            <a:ext cx="2719182" cy="307777"/>
          </a:xfrm>
          <a:prstGeom prst="rect">
            <a:avLst/>
          </a:prstGeom>
          <a:noFill/>
        </p:spPr>
        <p:txBody>
          <a:bodyPr wrap="square" rtlCol="0">
            <a:spAutoFit/>
          </a:bodyPr>
          <a:lstStyle/>
          <a:p>
            <a:r>
              <a:rPr kumimoji="1" lang="en-US" altLang="zh-CN" sz="1400" b="1" dirty="0">
                <a:solidFill>
                  <a:srgbClr val="9F0713"/>
                </a:solidFill>
              </a:rPr>
              <a:t>DP</a:t>
            </a:r>
            <a:r>
              <a:rPr kumimoji="1" lang="zh-CN" altLang="en-US" sz="1400" b="1" dirty="0">
                <a:solidFill>
                  <a:srgbClr val="9F0713"/>
                </a:solidFill>
              </a:rPr>
              <a:t>和</a:t>
            </a:r>
            <a:r>
              <a:rPr kumimoji="1" lang="en-US" altLang="zh-CN" sz="1400" b="1" dirty="0">
                <a:solidFill>
                  <a:srgbClr val="9F0713"/>
                </a:solidFill>
              </a:rPr>
              <a:t>BETA</a:t>
            </a:r>
            <a:r>
              <a:rPr kumimoji="1" lang="zh-CN" altLang="en-US" sz="1400" b="1" dirty="0">
                <a:solidFill>
                  <a:srgbClr val="9F0713"/>
                </a:solidFill>
              </a:rPr>
              <a:t>不同带宽下</a:t>
            </a:r>
            <a:r>
              <a:rPr kumimoji="1" lang="en-US" altLang="zh-CN" sz="1400" b="1" dirty="0">
                <a:solidFill>
                  <a:srgbClr val="9F0713"/>
                </a:solidFill>
              </a:rPr>
              <a:t>buffer</a:t>
            </a:r>
            <a:r>
              <a:rPr kumimoji="1" lang="zh-CN" altLang="en-US" sz="1400" b="1" dirty="0">
                <a:solidFill>
                  <a:srgbClr val="9F0713"/>
                </a:solidFill>
              </a:rPr>
              <a:t>变化</a:t>
            </a:r>
          </a:p>
        </p:txBody>
      </p:sp>
      <p:sp>
        <p:nvSpPr>
          <p:cNvPr id="2" name="矩形 1">
            <a:extLst>
              <a:ext uri="{FF2B5EF4-FFF2-40B4-BE49-F238E27FC236}">
                <a16:creationId xmlns:a16="http://schemas.microsoft.com/office/drawing/2014/main" id="{CD2F28C3-5E81-2F1F-EEFA-744C54AA68AE}"/>
              </a:ext>
            </a:extLst>
          </p:cNvPr>
          <p:cNvSpPr/>
          <p:nvPr/>
        </p:nvSpPr>
        <p:spPr>
          <a:xfrm>
            <a:off x="0" y="643"/>
            <a:ext cx="9144000" cy="342900"/>
          </a:xfrm>
          <a:prstGeom prst="rect">
            <a:avLst/>
          </a:prstGeom>
          <a:solidFill>
            <a:srgbClr val="9F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D45B323-3E0A-881E-5DF1-CEAC786E6D6A}"/>
              </a:ext>
            </a:extLst>
          </p:cNvPr>
          <p:cNvPicPr>
            <a:picLocks noChangeAspect="1"/>
          </p:cNvPicPr>
          <p:nvPr/>
        </p:nvPicPr>
        <p:blipFill>
          <a:blip r:embed="rId5"/>
          <a:stretch>
            <a:fillRect/>
          </a:stretch>
        </p:blipFill>
        <p:spPr>
          <a:xfrm>
            <a:off x="642901" y="4386038"/>
            <a:ext cx="1847351" cy="1029092"/>
          </a:xfrm>
          <a:prstGeom prst="rect">
            <a:avLst/>
          </a:prstGeom>
        </p:spPr>
      </p:pic>
      <p:sp>
        <p:nvSpPr>
          <p:cNvPr id="4" name="文本框 3">
            <a:extLst>
              <a:ext uri="{FF2B5EF4-FFF2-40B4-BE49-F238E27FC236}">
                <a16:creationId xmlns:a16="http://schemas.microsoft.com/office/drawing/2014/main" id="{1125DCC0-DEF7-8BAA-B85C-77893731BF7D}"/>
              </a:ext>
            </a:extLst>
          </p:cNvPr>
          <p:cNvSpPr txBox="1"/>
          <p:nvPr/>
        </p:nvSpPr>
        <p:spPr>
          <a:xfrm>
            <a:off x="1400372" y="5326199"/>
            <a:ext cx="609265" cy="261610"/>
          </a:xfrm>
          <a:prstGeom prst="rect">
            <a:avLst/>
          </a:prstGeom>
          <a:noFill/>
        </p:spPr>
        <p:txBody>
          <a:bodyPr wrap="square" rtlCol="0">
            <a:spAutoFit/>
          </a:bodyPr>
          <a:lstStyle/>
          <a:p>
            <a:r>
              <a:rPr kumimoji="1" lang="en-US" altLang="zh-CN" sz="1100" b="1" dirty="0"/>
              <a:t>0-20%</a:t>
            </a:r>
            <a:endParaRPr kumimoji="1" lang="zh-CN" altLang="en-US" sz="1100" b="1" dirty="0"/>
          </a:p>
        </p:txBody>
      </p:sp>
      <p:sp>
        <p:nvSpPr>
          <p:cNvPr id="5" name="文本框 4">
            <a:extLst>
              <a:ext uri="{FF2B5EF4-FFF2-40B4-BE49-F238E27FC236}">
                <a16:creationId xmlns:a16="http://schemas.microsoft.com/office/drawing/2014/main" id="{CDF0AD4B-ACFF-471C-6B8F-70F392596A00}"/>
              </a:ext>
            </a:extLst>
          </p:cNvPr>
          <p:cNvSpPr txBox="1"/>
          <p:nvPr/>
        </p:nvSpPr>
        <p:spPr>
          <a:xfrm>
            <a:off x="5139827" y="5326199"/>
            <a:ext cx="787118" cy="261610"/>
          </a:xfrm>
          <a:prstGeom prst="rect">
            <a:avLst/>
          </a:prstGeom>
          <a:noFill/>
        </p:spPr>
        <p:txBody>
          <a:bodyPr wrap="square" rtlCol="0">
            <a:spAutoFit/>
          </a:bodyPr>
          <a:lstStyle/>
          <a:p>
            <a:r>
              <a:rPr kumimoji="1" lang="en-US" altLang="zh-CN" sz="1100" b="1" dirty="0"/>
              <a:t>30%-40%</a:t>
            </a:r>
          </a:p>
        </p:txBody>
      </p:sp>
      <p:sp>
        <p:nvSpPr>
          <p:cNvPr id="6" name="文本框 5">
            <a:extLst>
              <a:ext uri="{FF2B5EF4-FFF2-40B4-BE49-F238E27FC236}">
                <a16:creationId xmlns:a16="http://schemas.microsoft.com/office/drawing/2014/main" id="{AF74C6D9-C8C7-3E68-292E-C72B4ECA28E1}"/>
              </a:ext>
            </a:extLst>
          </p:cNvPr>
          <p:cNvSpPr txBox="1"/>
          <p:nvPr/>
        </p:nvSpPr>
        <p:spPr>
          <a:xfrm>
            <a:off x="7016968" y="5327162"/>
            <a:ext cx="951213" cy="261610"/>
          </a:xfrm>
          <a:prstGeom prst="rect">
            <a:avLst/>
          </a:prstGeom>
          <a:noFill/>
        </p:spPr>
        <p:txBody>
          <a:bodyPr wrap="square" rtlCol="0">
            <a:spAutoFit/>
          </a:bodyPr>
          <a:lstStyle/>
          <a:p>
            <a:r>
              <a:rPr kumimoji="1" lang="en-US" altLang="zh-CN" sz="1100" b="1" dirty="0"/>
              <a:t>40%-50%</a:t>
            </a:r>
          </a:p>
        </p:txBody>
      </p:sp>
      <p:sp>
        <p:nvSpPr>
          <p:cNvPr id="7" name="文本框 6">
            <a:extLst>
              <a:ext uri="{FF2B5EF4-FFF2-40B4-BE49-F238E27FC236}">
                <a16:creationId xmlns:a16="http://schemas.microsoft.com/office/drawing/2014/main" id="{32A0C583-C001-14D9-C4C8-657B186B07FA}"/>
              </a:ext>
            </a:extLst>
          </p:cNvPr>
          <p:cNvSpPr txBox="1"/>
          <p:nvPr/>
        </p:nvSpPr>
        <p:spPr>
          <a:xfrm>
            <a:off x="1316046" y="6610668"/>
            <a:ext cx="789587" cy="261610"/>
          </a:xfrm>
          <a:prstGeom prst="rect">
            <a:avLst/>
          </a:prstGeom>
          <a:noFill/>
        </p:spPr>
        <p:txBody>
          <a:bodyPr wrap="square" rtlCol="0">
            <a:spAutoFit/>
          </a:bodyPr>
          <a:lstStyle/>
          <a:p>
            <a:r>
              <a:rPr kumimoji="1" lang="en-US" altLang="zh-CN" sz="1100" b="1" dirty="0"/>
              <a:t>50%-60%</a:t>
            </a:r>
          </a:p>
        </p:txBody>
      </p:sp>
      <p:sp>
        <p:nvSpPr>
          <p:cNvPr id="8" name="文本框 7">
            <a:extLst>
              <a:ext uri="{FF2B5EF4-FFF2-40B4-BE49-F238E27FC236}">
                <a16:creationId xmlns:a16="http://schemas.microsoft.com/office/drawing/2014/main" id="{EF645208-680C-2C4A-750F-824C28D7DA3F}"/>
              </a:ext>
            </a:extLst>
          </p:cNvPr>
          <p:cNvSpPr txBox="1"/>
          <p:nvPr/>
        </p:nvSpPr>
        <p:spPr>
          <a:xfrm>
            <a:off x="3226313" y="6605131"/>
            <a:ext cx="959000" cy="261610"/>
          </a:xfrm>
          <a:prstGeom prst="rect">
            <a:avLst/>
          </a:prstGeom>
          <a:noFill/>
        </p:spPr>
        <p:txBody>
          <a:bodyPr wrap="square" rtlCol="0">
            <a:spAutoFit/>
          </a:bodyPr>
          <a:lstStyle/>
          <a:p>
            <a:r>
              <a:rPr kumimoji="1" lang="en-US" altLang="zh-CN" sz="1100" b="1" dirty="0"/>
              <a:t>60%-70%</a:t>
            </a:r>
          </a:p>
        </p:txBody>
      </p:sp>
      <p:sp>
        <p:nvSpPr>
          <p:cNvPr id="10" name="文本框 9">
            <a:extLst>
              <a:ext uri="{FF2B5EF4-FFF2-40B4-BE49-F238E27FC236}">
                <a16:creationId xmlns:a16="http://schemas.microsoft.com/office/drawing/2014/main" id="{73852DC1-7394-ADFB-0ECB-17D7DCBA8476}"/>
              </a:ext>
            </a:extLst>
          </p:cNvPr>
          <p:cNvSpPr txBox="1"/>
          <p:nvPr/>
        </p:nvSpPr>
        <p:spPr>
          <a:xfrm>
            <a:off x="5127444" y="6609843"/>
            <a:ext cx="799501" cy="261610"/>
          </a:xfrm>
          <a:prstGeom prst="rect">
            <a:avLst/>
          </a:prstGeom>
          <a:noFill/>
        </p:spPr>
        <p:txBody>
          <a:bodyPr wrap="square" rtlCol="0">
            <a:spAutoFit/>
          </a:bodyPr>
          <a:lstStyle/>
          <a:p>
            <a:r>
              <a:rPr kumimoji="1" lang="en-US" altLang="zh-CN" sz="1100" b="1" dirty="0"/>
              <a:t>70%-80%</a:t>
            </a:r>
          </a:p>
        </p:txBody>
      </p:sp>
      <p:sp>
        <p:nvSpPr>
          <p:cNvPr id="12" name="文本框 11">
            <a:extLst>
              <a:ext uri="{FF2B5EF4-FFF2-40B4-BE49-F238E27FC236}">
                <a16:creationId xmlns:a16="http://schemas.microsoft.com/office/drawing/2014/main" id="{A0AA0285-DB94-9087-616B-4BF6B5FA11DB}"/>
              </a:ext>
            </a:extLst>
          </p:cNvPr>
          <p:cNvSpPr txBox="1"/>
          <p:nvPr/>
        </p:nvSpPr>
        <p:spPr>
          <a:xfrm>
            <a:off x="7135776" y="6605131"/>
            <a:ext cx="832405" cy="261610"/>
          </a:xfrm>
          <a:prstGeom prst="rect">
            <a:avLst/>
          </a:prstGeom>
          <a:noFill/>
        </p:spPr>
        <p:txBody>
          <a:bodyPr wrap="square" rtlCol="0">
            <a:spAutoFit/>
          </a:bodyPr>
          <a:lstStyle/>
          <a:p>
            <a:r>
              <a:rPr kumimoji="1" lang="en-US" altLang="zh-CN" sz="1100" b="1" dirty="0"/>
              <a:t>80%-100%</a:t>
            </a:r>
          </a:p>
        </p:txBody>
      </p:sp>
      <p:sp>
        <p:nvSpPr>
          <p:cNvPr id="18" name="文本框 17">
            <a:extLst>
              <a:ext uri="{FF2B5EF4-FFF2-40B4-BE49-F238E27FC236}">
                <a16:creationId xmlns:a16="http://schemas.microsoft.com/office/drawing/2014/main" id="{4F62900C-2E11-7040-67CC-5F558F921278}"/>
              </a:ext>
            </a:extLst>
          </p:cNvPr>
          <p:cNvSpPr txBox="1"/>
          <p:nvPr/>
        </p:nvSpPr>
        <p:spPr>
          <a:xfrm>
            <a:off x="3208828" y="5337744"/>
            <a:ext cx="787118" cy="261610"/>
          </a:xfrm>
          <a:prstGeom prst="rect">
            <a:avLst/>
          </a:prstGeom>
          <a:noFill/>
        </p:spPr>
        <p:txBody>
          <a:bodyPr wrap="square" rtlCol="0">
            <a:spAutoFit/>
          </a:bodyPr>
          <a:lstStyle/>
          <a:p>
            <a:r>
              <a:rPr kumimoji="1" lang="en-US" altLang="zh-CN" sz="1100" b="1" dirty="0"/>
              <a:t>20%-30%</a:t>
            </a:r>
          </a:p>
        </p:txBody>
      </p:sp>
      <p:sp>
        <p:nvSpPr>
          <p:cNvPr id="19" name="文本框 18">
            <a:extLst>
              <a:ext uri="{FF2B5EF4-FFF2-40B4-BE49-F238E27FC236}">
                <a16:creationId xmlns:a16="http://schemas.microsoft.com/office/drawing/2014/main" id="{DD084A0B-0BCD-D98C-D50C-24EC0EEB8BCC}"/>
              </a:ext>
            </a:extLst>
          </p:cNvPr>
          <p:cNvSpPr txBox="1"/>
          <p:nvPr/>
        </p:nvSpPr>
        <p:spPr>
          <a:xfrm>
            <a:off x="136826" y="4025046"/>
            <a:ext cx="3180080" cy="307777"/>
          </a:xfrm>
          <a:prstGeom prst="rect">
            <a:avLst/>
          </a:prstGeom>
          <a:noFill/>
        </p:spPr>
        <p:txBody>
          <a:bodyPr wrap="square" rtlCol="0">
            <a:spAutoFit/>
          </a:bodyPr>
          <a:lstStyle/>
          <a:p>
            <a:r>
              <a:rPr kumimoji="1" lang="en-US" altLang="zh-CN" sz="1400" b="1" dirty="0">
                <a:solidFill>
                  <a:srgbClr val="9F0713"/>
                </a:solidFill>
              </a:rPr>
              <a:t>BETA</a:t>
            </a:r>
            <a:r>
              <a:rPr kumimoji="1" lang="zh-CN" altLang="en-US" sz="1400" b="1" dirty="0">
                <a:solidFill>
                  <a:srgbClr val="9F0713"/>
                </a:solidFill>
              </a:rPr>
              <a:t>在不同带宽下 </a:t>
            </a:r>
            <a:r>
              <a:rPr kumimoji="1" lang="en-US" altLang="zh-CN" sz="1400" b="1" dirty="0">
                <a:solidFill>
                  <a:srgbClr val="9F0713"/>
                </a:solidFill>
              </a:rPr>
              <a:t>buffer</a:t>
            </a:r>
            <a:r>
              <a:rPr kumimoji="1" lang="zh-CN" altLang="en-US" sz="1400" b="1" dirty="0">
                <a:solidFill>
                  <a:srgbClr val="9F0713"/>
                </a:solidFill>
              </a:rPr>
              <a:t>大小频率</a:t>
            </a:r>
          </a:p>
        </p:txBody>
      </p:sp>
      <p:pic>
        <p:nvPicPr>
          <p:cNvPr id="20" name="图片 19">
            <a:extLst>
              <a:ext uri="{FF2B5EF4-FFF2-40B4-BE49-F238E27FC236}">
                <a16:creationId xmlns:a16="http://schemas.microsoft.com/office/drawing/2014/main" id="{66F103BE-D270-A2D6-5207-D150FB5D5C46}"/>
              </a:ext>
            </a:extLst>
          </p:cNvPr>
          <p:cNvPicPr>
            <a:picLocks noChangeAspect="1"/>
          </p:cNvPicPr>
          <p:nvPr/>
        </p:nvPicPr>
        <p:blipFill>
          <a:blip r:embed="rId6"/>
          <a:stretch>
            <a:fillRect/>
          </a:stretch>
        </p:blipFill>
        <p:spPr>
          <a:xfrm>
            <a:off x="2546179" y="4390498"/>
            <a:ext cx="1846513" cy="1012385"/>
          </a:xfrm>
          <a:prstGeom prst="rect">
            <a:avLst/>
          </a:prstGeom>
        </p:spPr>
      </p:pic>
      <p:pic>
        <p:nvPicPr>
          <p:cNvPr id="21" name="图片 20">
            <a:extLst>
              <a:ext uri="{FF2B5EF4-FFF2-40B4-BE49-F238E27FC236}">
                <a16:creationId xmlns:a16="http://schemas.microsoft.com/office/drawing/2014/main" id="{07ABAD08-9B52-F5AC-C64B-D4CB22C22814}"/>
              </a:ext>
            </a:extLst>
          </p:cNvPr>
          <p:cNvPicPr>
            <a:picLocks noChangeAspect="1"/>
          </p:cNvPicPr>
          <p:nvPr/>
        </p:nvPicPr>
        <p:blipFill>
          <a:blip r:embed="rId7"/>
          <a:stretch>
            <a:fillRect/>
          </a:stretch>
        </p:blipFill>
        <p:spPr>
          <a:xfrm>
            <a:off x="4448619" y="4395555"/>
            <a:ext cx="1846513" cy="1012385"/>
          </a:xfrm>
          <a:prstGeom prst="rect">
            <a:avLst/>
          </a:prstGeom>
        </p:spPr>
      </p:pic>
      <p:pic>
        <p:nvPicPr>
          <p:cNvPr id="22" name="图片 21">
            <a:extLst>
              <a:ext uri="{FF2B5EF4-FFF2-40B4-BE49-F238E27FC236}">
                <a16:creationId xmlns:a16="http://schemas.microsoft.com/office/drawing/2014/main" id="{290E25C6-2B01-F488-6CF2-596AF4F89E20}"/>
              </a:ext>
            </a:extLst>
          </p:cNvPr>
          <p:cNvPicPr>
            <a:picLocks noChangeAspect="1"/>
          </p:cNvPicPr>
          <p:nvPr/>
        </p:nvPicPr>
        <p:blipFill>
          <a:blip r:embed="rId8"/>
          <a:stretch>
            <a:fillRect/>
          </a:stretch>
        </p:blipFill>
        <p:spPr>
          <a:xfrm>
            <a:off x="6349863" y="4390498"/>
            <a:ext cx="1846513" cy="1012385"/>
          </a:xfrm>
          <a:prstGeom prst="rect">
            <a:avLst/>
          </a:prstGeom>
        </p:spPr>
      </p:pic>
      <p:pic>
        <p:nvPicPr>
          <p:cNvPr id="23" name="图片 22">
            <a:extLst>
              <a:ext uri="{FF2B5EF4-FFF2-40B4-BE49-F238E27FC236}">
                <a16:creationId xmlns:a16="http://schemas.microsoft.com/office/drawing/2014/main" id="{670C64BA-1926-4AB8-B65B-2D3FA0A1F323}"/>
              </a:ext>
            </a:extLst>
          </p:cNvPr>
          <p:cNvPicPr>
            <a:picLocks noChangeAspect="1"/>
          </p:cNvPicPr>
          <p:nvPr/>
        </p:nvPicPr>
        <p:blipFill>
          <a:blip r:embed="rId9"/>
          <a:stretch>
            <a:fillRect/>
          </a:stretch>
        </p:blipFill>
        <p:spPr>
          <a:xfrm>
            <a:off x="610003" y="5549692"/>
            <a:ext cx="1876988" cy="1029092"/>
          </a:xfrm>
          <a:prstGeom prst="rect">
            <a:avLst/>
          </a:prstGeom>
        </p:spPr>
      </p:pic>
      <p:pic>
        <p:nvPicPr>
          <p:cNvPr id="24" name="图片 23">
            <a:extLst>
              <a:ext uri="{FF2B5EF4-FFF2-40B4-BE49-F238E27FC236}">
                <a16:creationId xmlns:a16="http://schemas.microsoft.com/office/drawing/2014/main" id="{D493548D-B1DE-BF70-DD15-DF37214A495F}"/>
              </a:ext>
            </a:extLst>
          </p:cNvPr>
          <p:cNvPicPr>
            <a:picLocks noChangeAspect="1"/>
          </p:cNvPicPr>
          <p:nvPr/>
        </p:nvPicPr>
        <p:blipFill>
          <a:blip r:embed="rId10"/>
          <a:stretch>
            <a:fillRect/>
          </a:stretch>
        </p:blipFill>
        <p:spPr>
          <a:xfrm>
            <a:off x="2537509" y="5569924"/>
            <a:ext cx="1846514" cy="1012385"/>
          </a:xfrm>
          <a:prstGeom prst="rect">
            <a:avLst/>
          </a:prstGeom>
        </p:spPr>
      </p:pic>
      <p:pic>
        <p:nvPicPr>
          <p:cNvPr id="25" name="图片 24">
            <a:extLst>
              <a:ext uri="{FF2B5EF4-FFF2-40B4-BE49-F238E27FC236}">
                <a16:creationId xmlns:a16="http://schemas.microsoft.com/office/drawing/2014/main" id="{9304F92C-03F9-2FBD-F44F-B32C09989644}"/>
              </a:ext>
            </a:extLst>
          </p:cNvPr>
          <p:cNvPicPr>
            <a:picLocks noChangeAspect="1"/>
          </p:cNvPicPr>
          <p:nvPr/>
        </p:nvPicPr>
        <p:blipFill>
          <a:blip r:embed="rId11"/>
          <a:stretch>
            <a:fillRect/>
          </a:stretch>
        </p:blipFill>
        <p:spPr>
          <a:xfrm>
            <a:off x="4436722" y="5562171"/>
            <a:ext cx="1846289" cy="1012262"/>
          </a:xfrm>
          <a:prstGeom prst="rect">
            <a:avLst/>
          </a:prstGeom>
        </p:spPr>
      </p:pic>
      <p:pic>
        <p:nvPicPr>
          <p:cNvPr id="26" name="图片 25">
            <a:extLst>
              <a:ext uri="{FF2B5EF4-FFF2-40B4-BE49-F238E27FC236}">
                <a16:creationId xmlns:a16="http://schemas.microsoft.com/office/drawing/2014/main" id="{9A448650-864D-CD2A-2CDF-7ECAB17D149B}"/>
              </a:ext>
            </a:extLst>
          </p:cNvPr>
          <p:cNvPicPr>
            <a:picLocks noChangeAspect="1"/>
          </p:cNvPicPr>
          <p:nvPr/>
        </p:nvPicPr>
        <p:blipFill>
          <a:blip r:embed="rId12"/>
          <a:stretch>
            <a:fillRect/>
          </a:stretch>
        </p:blipFill>
        <p:spPr>
          <a:xfrm>
            <a:off x="6333754" y="5565032"/>
            <a:ext cx="1876988" cy="1029093"/>
          </a:xfrm>
          <a:prstGeom prst="rect">
            <a:avLst/>
          </a:prstGeom>
        </p:spPr>
      </p:pic>
      <p:pic>
        <p:nvPicPr>
          <p:cNvPr id="27" name="图片 26">
            <a:extLst>
              <a:ext uri="{FF2B5EF4-FFF2-40B4-BE49-F238E27FC236}">
                <a16:creationId xmlns:a16="http://schemas.microsoft.com/office/drawing/2014/main" id="{F25568CD-56AC-1617-56EB-9536645262F2}"/>
              </a:ext>
            </a:extLst>
          </p:cNvPr>
          <p:cNvPicPr>
            <a:picLocks noChangeAspect="1"/>
          </p:cNvPicPr>
          <p:nvPr/>
        </p:nvPicPr>
        <p:blipFill>
          <a:blip r:embed="rId13"/>
          <a:stretch>
            <a:fillRect/>
          </a:stretch>
        </p:blipFill>
        <p:spPr>
          <a:xfrm>
            <a:off x="2936943" y="2434639"/>
            <a:ext cx="1975322" cy="1612045"/>
          </a:xfrm>
          <a:prstGeom prst="rect">
            <a:avLst/>
          </a:prstGeom>
        </p:spPr>
      </p:pic>
      <p:pic>
        <p:nvPicPr>
          <p:cNvPr id="28" name="图片 27">
            <a:extLst>
              <a:ext uri="{FF2B5EF4-FFF2-40B4-BE49-F238E27FC236}">
                <a16:creationId xmlns:a16="http://schemas.microsoft.com/office/drawing/2014/main" id="{DFDF37C5-743B-ED64-A237-5DAD1A74057F}"/>
              </a:ext>
            </a:extLst>
          </p:cNvPr>
          <p:cNvPicPr>
            <a:picLocks noChangeAspect="1"/>
          </p:cNvPicPr>
          <p:nvPr/>
        </p:nvPicPr>
        <p:blipFill>
          <a:blip r:embed="rId14"/>
          <a:stretch>
            <a:fillRect/>
          </a:stretch>
        </p:blipFill>
        <p:spPr>
          <a:xfrm>
            <a:off x="4912265" y="2462821"/>
            <a:ext cx="1975322" cy="1612045"/>
          </a:xfrm>
          <a:prstGeom prst="rect">
            <a:avLst/>
          </a:prstGeom>
        </p:spPr>
      </p:pic>
      <p:pic>
        <p:nvPicPr>
          <p:cNvPr id="29" name="图片 28">
            <a:extLst>
              <a:ext uri="{FF2B5EF4-FFF2-40B4-BE49-F238E27FC236}">
                <a16:creationId xmlns:a16="http://schemas.microsoft.com/office/drawing/2014/main" id="{7F86217B-2C72-C128-933C-711039CDFD0A}"/>
              </a:ext>
            </a:extLst>
          </p:cNvPr>
          <p:cNvPicPr>
            <a:picLocks noChangeAspect="1"/>
          </p:cNvPicPr>
          <p:nvPr/>
        </p:nvPicPr>
        <p:blipFill>
          <a:blip r:embed="rId15"/>
          <a:stretch>
            <a:fillRect/>
          </a:stretch>
        </p:blipFill>
        <p:spPr>
          <a:xfrm>
            <a:off x="6921087" y="2459554"/>
            <a:ext cx="1975322" cy="1615312"/>
          </a:xfrm>
          <a:prstGeom prst="rect">
            <a:avLst/>
          </a:prstGeom>
        </p:spPr>
      </p:pic>
      <p:sp>
        <p:nvSpPr>
          <p:cNvPr id="30" name="文本框 29">
            <a:extLst>
              <a:ext uri="{FF2B5EF4-FFF2-40B4-BE49-F238E27FC236}">
                <a16:creationId xmlns:a16="http://schemas.microsoft.com/office/drawing/2014/main" id="{45EBEA73-0376-07F7-6801-33E663D50965}"/>
              </a:ext>
            </a:extLst>
          </p:cNvPr>
          <p:cNvSpPr txBox="1"/>
          <p:nvPr/>
        </p:nvSpPr>
        <p:spPr>
          <a:xfrm>
            <a:off x="0" y="0"/>
            <a:ext cx="822960" cy="369332"/>
          </a:xfrm>
          <a:prstGeom prst="rect">
            <a:avLst/>
          </a:prstGeom>
          <a:noFill/>
        </p:spPr>
        <p:txBody>
          <a:bodyPr wrap="square" rtlCol="0">
            <a:spAutoFit/>
          </a:bodyPr>
          <a:lstStyle/>
          <a:p>
            <a:r>
              <a:rPr kumimoji="1" lang="zh-CN" altLang="en-US" b="1" dirty="0">
                <a:solidFill>
                  <a:schemeClr val="bg1"/>
                </a:solidFill>
              </a:rPr>
              <a:t>附页</a:t>
            </a:r>
            <a:r>
              <a:rPr kumimoji="1" lang="en-US" altLang="zh-CN" b="1" dirty="0">
                <a:solidFill>
                  <a:schemeClr val="bg1"/>
                </a:solidFill>
              </a:rPr>
              <a:t>1</a:t>
            </a:r>
            <a:endParaRPr kumimoji="1" lang="zh-CN" altLang="en-US" b="1" dirty="0">
              <a:solidFill>
                <a:schemeClr val="bg1"/>
              </a:solidFill>
            </a:endParaRPr>
          </a:p>
        </p:txBody>
      </p:sp>
      <p:sp>
        <p:nvSpPr>
          <p:cNvPr id="31" name="文本框 30">
            <a:extLst>
              <a:ext uri="{FF2B5EF4-FFF2-40B4-BE49-F238E27FC236}">
                <a16:creationId xmlns:a16="http://schemas.microsoft.com/office/drawing/2014/main" id="{33FB6CB9-D514-C8E9-DD4D-7F50700D3ED1}"/>
              </a:ext>
            </a:extLst>
          </p:cNvPr>
          <p:cNvSpPr txBox="1"/>
          <p:nvPr/>
        </p:nvSpPr>
        <p:spPr>
          <a:xfrm>
            <a:off x="328526" y="2884220"/>
            <a:ext cx="2608417" cy="584775"/>
          </a:xfrm>
          <a:prstGeom prst="rect">
            <a:avLst/>
          </a:prstGeom>
          <a:noFill/>
        </p:spPr>
        <p:txBody>
          <a:bodyPr wrap="square" rtlCol="0">
            <a:spAutoFit/>
          </a:bodyPr>
          <a:lstStyle/>
          <a:p>
            <a:r>
              <a:rPr kumimoji="1" lang="en-US" altLang="zh-CN" sz="1600" dirty="0"/>
              <a:t>BETA</a:t>
            </a:r>
            <a:r>
              <a:rPr kumimoji="1" lang="zh-CN" altLang="en-US" sz="1600" dirty="0"/>
              <a:t>在低、中、高</a:t>
            </a:r>
            <a:endParaRPr kumimoji="1" lang="en-US" altLang="zh-CN" sz="1600" dirty="0"/>
          </a:p>
          <a:p>
            <a:pPr algn="just"/>
            <a:r>
              <a:rPr kumimoji="1" lang="zh-CN" altLang="en-US" sz="1600" dirty="0"/>
              <a:t>三种带宽下的</a:t>
            </a:r>
            <a:r>
              <a:rPr kumimoji="1" lang="en-US" altLang="zh-CN" sz="1600" dirty="0"/>
              <a:t>buffer</a:t>
            </a:r>
            <a:r>
              <a:rPr kumimoji="1" lang="zh-CN" altLang="en-US" sz="1600" dirty="0"/>
              <a:t>变化</a:t>
            </a:r>
            <a:endParaRPr kumimoji="1" lang="en-US" altLang="zh-CN" sz="1600" dirty="0"/>
          </a:p>
        </p:txBody>
      </p:sp>
      <p:sp>
        <p:nvSpPr>
          <p:cNvPr id="32" name="文本框 31">
            <a:extLst>
              <a:ext uri="{FF2B5EF4-FFF2-40B4-BE49-F238E27FC236}">
                <a16:creationId xmlns:a16="http://schemas.microsoft.com/office/drawing/2014/main" id="{E30C38E1-DB2E-CF93-2197-290163A7B29B}"/>
              </a:ext>
            </a:extLst>
          </p:cNvPr>
          <p:cNvSpPr txBox="1"/>
          <p:nvPr/>
        </p:nvSpPr>
        <p:spPr>
          <a:xfrm>
            <a:off x="328526" y="1374964"/>
            <a:ext cx="2608417" cy="584775"/>
          </a:xfrm>
          <a:prstGeom prst="rect">
            <a:avLst/>
          </a:prstGeom>
          <a:noFill/>
        </p:spPr>
        <p:txBody>
          <a:bodyPr wrap="square" rtlCol="0">
            <a:spAutoFit/>
          </a:bodyPr>
          <a:lstStyle/>
          <a:p>
            <a:r>
              <a:rPr kumimoji="1" lang="en-US" altLang="zh-CN" sz="1600" dirty="0"/>
              <a:t>DP</a:t>
            </a:r>
            <a:r>
              <a:rPr kumimoji="1" lang="zh-CN" altLang="en-US" sz="1600" dirty="0"/>
              <a:t>在低、中、高</a:t>
            </a:r>
            <a:endParaRPr kumimoji="1" lang="en-US" altLang="zh-CN" sz="1600" dirty="0"/>
          </a:p>
          <a:p>
            <a:pPr algn="just"/>
            <a:r>
              <a:rPr kumimoji="1" lang="zh-CN" altLang="en-US" sz="1600" dirty="0"/>
              <a:t>三种带宽下的</a:t>
            </a:r>
            <a:r>
              <a:rPr kumimoji="1" lang="en-US" altLang="zh-CN" sz="1600" dirty="0"/>
              <a:t>buffer</a:t>
            </a:r>
            <a:r>
              <a:rPr kumimoji="1" lang="zh-CN" altLang="en-US" sz="1600" dirty="0"/>
              <a:t>变化</a:t>
            </a:r>
            <a:endParaRPr kumimoji="1" lang="en-US" altLang="zh-CN" sz="1600" dirty="0"/>
          </a:p>
        </p:txBody>
      </p:sp>
    </p:spTree>
    <p:extLst>
      <p:ext uri="{BB962C8B-B14F-4D97-AF65-F5344CB8AC3E}">
        <p14:creationId xmlns:p14="http://schemas.microsoft.com/office/powerpoint/2010/main" val="350964265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10105</TotalTime>
  <Words>1102</Words>
  <Application>Microsoft Macintosh PowerPoint</Application>
  <PresentationFormat>全屏显示(4:3)</PresentationFormat>
  <Paragraphs>126</Paragraphs>
  <Slides>9</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18" baseType="lpstr">
      <vt:lpstr>等线</vt:lpstr>
      <vt:lpstr>宋体</vt:lpstr>
      <vt:lpstr>NimbusRomNo9L</vt:lpstr>
      <vt:lpstr>Arial</vt:lpstr>
      <vt:lpstr>Calibri</vt:lpstr>
      <vt:lpstr>Calibri Light</vt:lpstr>
      <vt:lpstr>Times New Roman</vt:lpstr>
      <vt:lpstr>Office 主题​​</vt:lpstr>
      <vt:lpstr>Equation.DSMT4</vt:lpstr>
      <vt:lpstr>基于多模型比特率决策的自适应流媒体技术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ZIMING WANG</dc:creator>
  <cp:lastModifiedBy>ZIMING WANG</cp:lastModifiedBy>
  <cp:revision>17</cp:revision>
  <dcterms:created xsi:type="dcterms:W3CDTF">2024-05-27T02:31:12Z</dcterms:created>
  <dcterms:modified xsi:type="dcterms:W3CDTF">2024-07-09T07:28:46Z</dcterms:modified>
</cp:coreProperties>
</file>